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67" r:id="rId3"/>
    <p:sldId id="355" r:id="rId4"/>
    <p:sldId id="368" r:id="rId5"/>
    <p:sldId id="287" r:id="rId6"/>
    <p:sldId id="324" r:id="rId7"/>
    <p:sldId id="291" r:id="rId8"/>
    <p:sldId id="369" r:id="rId9"/>
    <p:sldId id="322" r:id="rId10"/>
    <p:sldId id="335" r:id="rId11"/>
    <p:sldId id="357" r:id="rId12"/>
    <p:sldId id="370" r:id="rId13"/>
    <p:sldId id="302" r:id="rId14"/>
    <p:sldId id="364" r:id="rId15"/>
    <p:sldId id="371" r:id="rId16"/>
    <p:sldId id="372" r:id="rId17"/>
    <p:sldId id="373" r:id="rId18"/>
    <p:sldId id="310" r:id="rId19"/>
    <p:sldId id="267" r:id="rId20"/>
    <p:sldId id="366" r:id="rId21"/>
    <p:sldId id="342" r:id="rId22"/>
    <p:sldId id="339" r:id="rId23"/>
    <p:sldId id="340" r:id="rId24"/>
    <p:sldId id="341" r:id="rId25"/>
    <p:sldId id="328" r:id="rId26"/>
    <p:sldId id="325" r:id="rId27"/>
    <p:sldId id="326" r:id="rId28"/>
    <p:sldId id="338" r:id="rId29"/>
    <p:sldId id="327" r:id="rId30"/>
    <p:sldId id="374" r:id="rId31"/>
    <p:sldId id="375" r:id="rId32"/>
    <p:sldId id="376" r:id="rId33"/>
    <p:sldId id="377"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DBCD1"/>
    <a:srgbClr val="006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3886" autoAdjust="0"/>
  </p:normalViewPr>
  <p:slideViewPr>
    <p:cSldViewPr>
      <p:cViewPr varScale="1">
        <p:scale>
          <a:sx n="115" d="100"/>
          <a:sy n="115" d="100"/>
        </p:scale>
        <p:origin x="85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96"/>
    </p:cViewPr>
  </p:sorterViewPr>
  <p:notesViewPr>
    <p:cSldViewPr>
      <p:cViewPr varScale="1">
        <p:scale>
          <a:sx n="84" d="100"/>
          <a:sy n="84" d="100"/>
        </p:scale>
        <p:origin x="195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503D9-F140-437E-9A47-7E8FEAEB854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7B919AD-1E53-4ADB-9137-9CDC3C9CA882}">
      <dgm:prSet phldrT="[Text]"/>
      <dgm:spPr/>
      <dgm:t>
        <a:bodyPr/>
        <a:lstStyle/>
        <a:p>
          <a:r>
            <a:rPr lang="en-US" dirty="0" smtClean="0"/>
            <a:t>Purchasing Cycle</a:t>
          </a:r>
          <a:endParaRPr lang="en-US" dirty="0"/>
        </a:p>
      </dgm:t>
    </dgm:pt>
    <dgm:pt modelId="{C2C9D865-00D8-4F99-A1FC-F77A4207042D}" type="parTrans" cxnId="{398082E8-23D8-491F-BA45-DCAAE43A0099}">
      <dgm:prSet/>
      <dgm:spPr/>
      <dgm:t>
        <a:bodyPr/>
        <a:lstStyle/>
        <a:p>
          <a:endParaRPr lang="en-US"/>
        </a:p>
      </dgm:t>
    </dgm:pt>
    <dgm:pt modelId="{6A4CE458-04EF-4CBD-B176-7898934D4315}" type="sibTrans" cxnId="{398082E8-23D8-491F-BA45-DCAAE43A0099}">
      <dgm:prSet/>
      <dgm:spPr/>
      <dgm:t>
        <a:bodyPr/>
        <a:lstStyle/>
        <a:p>
          <a:endParaRPr lang="en-US"/>
        </a:p>
      </dgm:t>
    </dgm:pt>
    <dgm:pt modelId="{FB7BC0E5-2F92-46F3-9C22-88433E4725D6}">
      <dgm:prSet phldrT="[Text]"/>
      <dgm:spPr/>
      <dgm:t>
        <a:bodyPr/>
        <a:lstStyle/>
        <a:p>
          <a:r>
            <a:rPr lang="en-US" dirty="0" smtClean="0"/>
            <a:t>Requisition</a:t>
          </a:r>
          <a:endParaRPr lang="en-US" dirty="0"/>
        </a:p>
      </dgm:t>
    </dgm:pt>
    <dgm:pt modelId="{F94BAF82-8D9E-4E08-9037-9F3FC68A29A0}" type="parTrans" cxnId="{7070F01D-A966-4343-A17F-49DD64428DF6}">
      <dgm:prSet/>
      <dgm:spPr/>
      <dgm:t>
        <a:bodyPr/>
        <a:lstStyle/>
        <a:p>
          <a:endParaRPr lang="en-US"/>
        </a:p>
      </dgm:t>
    </dgm:pt>
    <dgm:pt modelId="{6356D93C-3615-41D6-BF22-0B01BC208DAB}" type="sibTrans" cxnId="{7070F01D-A966-4343-A17F-49DD64428DF6}">
      <dgm:prSet/>
      <dgm:spPr/>
      <dgm:t>
        <a:bodyPr/>
        <a:lstStyle/>
        <a:p>
          <a:endParaRPr lang="en-US"/>
        </a:p>
      </dgm:t>
    </dgm:pt>
    <dgm:pt modelId="{65C57E27-0AB8-4BA9-9F1C-228460C6E6AC}">
      <dgm:prSet phldrT="[Text]"/>
      <dgm:spPr/>
      <dgm:t>
        <a:bodyPr/>
        <a:lstStyle/>
        <a:p>
          <a:r>
            <a:rPr lang="en-US" dirty="0" smtClean="0"/>
            <a:t>Purchase Order</a:t>
          </a:r>
          <a:endParaRPr lang="en-US" dirty="0"/>
        </a:p>
      </dgm:t>
    </dgm:pt>
    <dgm:pt modelId="{874DE3E5-8041-44B9-A2F9-7217D31925E7}" type="parTrans" cxnId="{EC6214DC-B5E1-4092-ADDB-6E249E62C1CE}">
      <dgm:prSet/>
      <dgm:spPr/>
      <dgm:t>
        <a:bodyPr/>
        <a:lstStyle/>
        <a:p>
          <a:endParaRPr lang="en-US"/>
        </a:p>
      </dgm:t>
    </dgm:pt>
    <dgm:pt modelId="{C2A18345-6F07-4E99-B06B-A164222046FE}" type="sibTrans" cxnId="{EC6214DC-B5E1-4092-ADDB-6E249E62C1CE}">
      <dgm:prSet/>
      <dgm:spPr/>
      <dgm:t>
        <a:bodyPr/>
        <a:lstStyle/>
        <a:p>
          <a:endParaRPr lang="en-US"/>
        </a:p>
      </dgm:t>
    </dgm:pt>
    <dgm:pt modelId="{EBF6B636-E3E8-452B-99DB-63907E6E0CC2}">
      <dgm:prSet phldrT="[Text]"/>
      <dgm:spPr/>
      <dgm:t>
        <a:bodyPr/>
        <a:lstStyle/>
        <a:p>
          <a:r>
            <a:rPr lang="en-US" dirty="0" smtClean="0"/>
            <a:t>Receiving Report</a:t>
          </a:r>
        </a:p>
        <a:p>
          <a:r>
            <a:rPr lang="en-US" dirty="0" smtClean="0"/>
            <a:t>(for goods)</a:t>
          </a:r>
          <a:endParaRPr lang="en-US" dirty="0"/>
        </a:p>
      </dgm:t>
    </dgm:pt>
    <dgm:pt modelId="{663740DB-9D64-49A2-ABF4-52D1C99AB3F5}" type="parTrans" cxnId="{F3BACADE-7016-44B9-AEDD-182DBDE30B90}">
      <dgm:prSet/>
      <dgm:spPr/>
      <dgm:t>
        <a:bodyPr/>
        <a:lstStyle/>
        <a:p>
          <a:endParaRPr lang="en-US"/>
        </a:p>
      </dgm:t>
    </dgm:pt>
    <dgm:pt modelId="{F867E63B-5057-46CA-AB6C-3E85BFCE7B80}" type="sibTrans" cxnId="{F3BACADE-7016-44B9-AEDD-182DBDE30B90}">
      <dgm:prSet/>
      <dgm:spPr/>
      <dgm:t>
        <a:bodyPr/>
        <a:lstStyle/>
        <a:p>
          <a:endParaRPr lang="en-US"/>
        </a:p>
      </dgm:t>
    </dgm:pt>
    <dgm:pt modelId="{997E8B00-0F0E-48B8-856C-56506E190FFE}">
      <dgm:prSet phldrT="[Text]"/>
      <dgm:spPr/>
      <dgm:t>
        <a:bodyPr/>
        <a:lstStyle/>
        <a:p>
          <a:r>
            <a:rPr lang="en-US" dirty="0" smtClean="0"/>
            <a:t>Invoice</a:t>
          </a:r>
          <a:endParaRPr lang="en-US" dirty="0"/>
        </a:p>
      </dgm:t>
    </dgm:pt>
    <dgm:pt modelId="{ABFC8F5D-7535-41D8-B637-F950B20E4D59}" type="parTrans" cxnId="{4B9C0019-BE56-4960-83B7-A48C076D88FC}">
      <dgm:prSet/>
      <dgm:spPr/>
      <dgm:t>
        <a:bodyPr/>
        <a:lstStyle/>
        <a:p>
          <a:endParaRPr lang="en-US"/>
        </a:p>
      </dgm:t>
    </dgm:pt>
    <dgm:pt modelId="{EA5A10CA-C532-4D5D-B282-AC6A7212EAF1}" type="sibTrans" cxnId="{4B9C0019-BE56-4960-83B7-A48C076D88FC}">
      <dgm:prSet/>
      <dgm:spPr/>
      <dgm:t>
        <a:bodyPr/>
        <a:lstStyle/>
        <a:p>
          <a:endParaRPr lang="en-US"/>
        </a:p>
      </dgm:t>
    </dgm:pt>
    <dgm:pt modelId="{F50B19B9-59C3-4CDF-8117-C07319AA603A}">
      <dgm:prSet/>
      <dgm:spPr/>
      <dgm:t>
        <a:bodyPr/>
        <a:lstStyle/>
        <a:p>
          <a:r>
            <a:rPr lang="en-US" dirty="0" smtClean="0"/>
            <a:t>Payment</a:t>
          </a:r>
          <a:endParaRPr lang="en-US" dirty="0"/>
        </a:p>
      </dgm:t>
    </dgm:pt>
    <dgm:pt modelId="{238BAD58-AD90-4CBA-B7C1-67BB18325243}" type="parTrans" cxnId="{EAEE4090-E604-4C46-BD4B-7E5945EEFB87}">
      <dgm:prSet/>
      <dgm:spPr/>
      <dgm:t>
        <a:bodyPr/>
        <a:lstStyle/>
        <a:p>
          <a:endParaRPr lang="en-US"/>
        </a:p>
      </dgm:t>
    </dgm:pt>
    <dgm:pt modelId="{7036FF9F-C570-4775-AFE4-10596AFCB3B0}" type="sibTrans" cxnId="{EAEE4090-E604-4C46-BD4B-7E5945EEFB87}">
      <dgm:prSet/>
      <dgm:spPr/>
      <dgm:t>
        <a:bodyPr/>
        <a:lstStyle/>
        <a:p>
          <a:endParaRPr lang="en-US"/>
        </a:p>
      </dgm:t>
    </dgm:pt>
    <dgm:pt modelId="{56ABF5CB-CB9B-4C16-9165-58CB9EC9292B}" type="pres">
      <dgm:prSet presAssocID="{DCC503D9-F140-437E-9A47-7E8FEAEB854D}" presName="Name0" presStyleCnt="0">
        <dgm:presLayoutVars>
          <dgm:chMax val="1"/>
          <dgm:dir/>
          <dgm:animLvl val="ctr"/>
          <dgm:resizeHandles val="exact"/>
        </dgm:presLayoutVars>
      </dgm:prSet>
      <dgm:spPr/>
      <dgm:t>
        <a:bodyPr/>
        <a:lstStyle/>
        <a:p>
          <a:endParaRPr lang="en-US"/>
        </a:p>
      </dgm:t>
    </dgm:pt>
    <dgm:pt modelId="{B2BB1F6E-689E-417B-94E9-5310D86972AC}" type="pres">
      <dgm:prSet presAssocID="{B7B919AD-1E53-4ADB-9137-9CDC3C9CA882}" presName="centerShape" presStyleLbl="node0" presStyleIdx="0" presStyleCnt="1"/>
      <dgm:spPr/>
      <dgm:t>
        <a:bodyPr/>
        <a:lstStyle/>
        <a:p>
          <a:endParaRPr lang="en-US"/>
        </a:p>
      </dgm:t>
    </dgm:pt>
    <dgm:pt modelId="{3EFDB6B0-1547-4F46-B97C-C3ABF750ED90}" type="pres">
      <dgm:prSet presAssocID="{FB7BC0E5-2F92-46F3-9C22-88433E4725D6}" presName="node" presStyleLbl="node1" presStyleIdx="0" presStyleCnt="5">
        <dgm:presLayoutVars>
          <dgm:bulletEnabled val="1"/>
        </dgm:presLayoutVars>
      </dgm:prSet>
      <dgm:spPr/>
      <dgm:t>
        <a:bodyPr/>
        <a:lstStyle/>
        <a:p>
          <a:endParaRPr lang="en-US"/>
        </a:p>
      </dgm:t>
    </dgm:pt>
    <dgm:pt modelId="{919F8A19-188F-4148-B119-314CC401E98A}" type="pres">
      <dgm:prSet presAssocID="{FB7BC0E5-2F92-46F3-9C22-88433E4725D6}" presName="dummy" presStyleCnt="0"/>
      <dgm:spPr/>
    </dgm:pt>
    <dgm:pt modelId="{24D72DF7-0722-4ED5-BCCE-AFAD58165A56}" type="pres">
      <dgm:prSet presAssocID="{6356D93C-3615-41D6-BF22-0B01BC208DAB}" presName="sibTrans" presStyleLbl="sibTrans2D1" presStyleIdx="0" presStyleCnt="5"/>
      <dgm:spPr/>
      <dgm:t>
        <a:bodyPr/>
        <a:lstStyle/>
        <a:p>
          <a:endParaRPr lang="en-US"/>
        </a:p>
      </dgm:t>
    </dgm:pt>
    <dgm:pt modelId="{5F373C39-A509-44B0-877F-FE8FBF95AAA0}" type="pres">
      <dgm:prSet presAssocID="{65C57E27-0AB8-4BA9-9F1C-228460C6E6AC}" presName="node" presStyleLbl="node1" presStyleIdx="1" presStyleCnt="5">
        <dgm:presLayoutVars>
          <dgm:bulletEnabled val="1"/>
        </dgm:presLayoutVars>
      </dgm:prSet>
      <dgm:spPr/>
      <dgm:t>
        <a:bodyPr/>
        <a:lstStyle/>
        <a:p>
          <a:endParaRPr lang="en-US"/>
        </a:p>
      </dgm:t>
    </dgm:pt>
    <dgm:pt modelId="{FD59C20A-40D1-4AA2-AED3-45AD6B936A38}" type="pres">
      <dgm:prSet presAssocID="{65C57E27-0AB8-4BA9-9F1C-228460C6E6AC}" presName="dummy" presStyleCnt="0"/>
      <dgm:spPr/>
    </dgm:pt>
    <dgm:pt modelId="{60295C98-9FB1-4115-AB2E-E47EFB118A6E}" type="pres">
      <dgm:prSet presAssocID="{C2A18345-6F07-4E99-B06B-A164222046FE}" presName="sibTrans" presStyleLbl="sibTrans2D1" presStyleIdx="1" presStyleCnt="5"/>
      <dgm:spPr/>
      <dgm:t>
        <a:bodyPr/>
        <a:lstStyle/>
        <a:p>
          <a:endParaRPr lang="en-US"/>
        </a:p>
      </dgm:t>
    </dgm:pt>
    <dgm:pt modelId="{7107B9C6-19F3-47E6-958A-304AFC90A082}" type="pres">
      <dgm:prSet presAssocID="{EBF6B636-E3E8-452B-99DB-63907E6E0CC2}" presName="node" presStyleLbl="node1" presStyleIdx="2" presStyleCnt="5">
        <dgm:presLayoutVars>
          <dgm:bulletEnabled val="1"/>
        </dgm:presLayoutVars>
      </dgm:prSet>
      <dgm:spPr/>
      <dgm:t>
        <a:bodyPr/>
        <a:lstStyle/>
        <a:p>
          <a:endParaRPr lang="en-US"/>
        </a:p>
      </dgm:t>
    </dgm:pt>
    <dgm:pt modelId="{17D231DE-71AF-47E4-9253-45565EC27254}" type="pres">
      <dgm:prSet presAssocID="{EBF6B636-E3E8-452B-99DB-63907E6E0CC2}" presName="dummy" presStyleCnt="0"/>
      <dgm:spPr/>
    </dgm:pt>
    <dgm:pt modelId="{8ED4A51C-25CC-443D-8816-A01F192B13DF}" type="pres">
      <dgm:prSet presAssocID="{F867E63B-5057-46CA-AB6C-3E85BFCE7B80}" presName="sibTrans" presStyleLbl="sibTrans2D1" presStyleIdx="2" presStyleCnt="5"/>
      <dgm:spPr/>
      <dgm:t>
        <a:bodyPr/>
        <a:lstStyle/>
        <a:p>
          <a:endParaRPr lang="en-US"/>
        </a:p>
      </dgm:t>
    </dgm:pt>
    <dgm:pt modelId="{414F4D8E-8CFF-4A63-8BB6-682AAB4CA9AF}" type="pres">
      <dgm:prSet presAssocID="{997E8B00-0F0E-48B8-856C-56506E190FFE}" presName="node" presStyleLbl="node1" presStyleIdx="3" presStyleCnt="5">
        <dgm:presLayoutVars>
          <dgm:bulletEnabled val="1"/>
        </dgm:presLayoutVars>
      </dgm:prSet>
      <dgm:spPr/>
      <dgm:t>
        <a:bodyPr/>
        <a:lstStyle/>
        <a:p>
          <a:endParaRPr lang="en-US"/>
        </a:p>
      </dgm:t>
    </dgm:pt>
    <dgm:pt modelId="{81181AB3-EFC4-4669-8A37-3481ECABC861}" type="pres">
      <dgm:prSet presAssocID="{997E8B00-0F0E-48B8-856C-56506E190FFE}" presName="dummy" presStyleCnt="0"/>
      <dgm:spPr/>
    </dgm:pt>
    <dgm:pt modelId="{092D722E-940A-486A-A8F4-406FE53D0AC9}" type="pres">
      <dgm:prSet presAssocID="{EA5A10CA-C532-4D5D-B282-AC6A7212EAF1}" presName="sibTrans" presStyleLbl="sibTrans2D1" presStyleIdx="3" presStyleCnt="5"/>
      <dgm:spPr/>
      <dgm:t>
        <a:bodyPr/>
        <a:lstStyle/>
        <a:p>
          <a:endParaRPr lang="en-US"/>
        </a:p>
      </dgm:t>
    </dgm:pt>
    <dgm:pt modelId="{5B19BAFD-DB13-41E1-B99F-7D2651F7E45D}" type="pres">
      <dgm:prSet presAssocID="{F50B19B9-59C3-4CDF-8117-C07319AA603A}" presName="node" presStyleLbl="node1" presStyleIdx="4" presStyleCnt="5">
        <dgm:presLayoutVars>
          <dgm:bulletEnabled val="1"/>
        </dgm:presLayoutVars>
      </dgm:prSet>
      <dgm:spPr/>
      <dgm:t>
        <a:bodyPr/>
        <a:lstStyle/>
        <a:p>
          <a:endParaRPr lang="en-US"/>
        </a:p>
      </dgm:t>
    </dgm:pt>
    <dgm:pt modelId="{132018D8-52A2-4D64-92BF-08DFFD452386}" type="pres">
      <dgm:prSet presAssocID="{F50B19B9-59C3-4CDF-8117-C07319AA603A}" presName="dummy" presStyleCnt="0"/>
      <dgm:spPr/>
    </dgm:pt>
    <dgm:pt modelId="{82C6BE51-7470-4424-A06F-CCB29185CDD9}" type="pres">
      <dgm:prSet presAssocID="{7036FF9F-C570-4775-AFE4-10596AFCB3B0}" presName="sibTrans" presStyleLbl="sibTrans2D1" presStyleIdx="4" presStyleCnt="5"/>
      <dgm:spPr/>
      <dgm:t>
        <a:bodyPr/>
        <a:lstStyle/>
        <a:p>
          <a:endParaRPr lang="en-US"/>
        </a:p>
      </dgm:t>
    </dgm:pt>
  </dgm:ptLst>
  <dgm:cxnLst>
    <dgm:cxn modelId="{DBFBB424-6D72-45C7-AA53-144A8F8A8273}" type="presOf" srcId="{B7B919AD-1E53-4ADB-9137-9CDC3C9CA882}" destId="{B2BB1F6E-689E-417B-94E9-5310D86972AC}" srcOrd="0" destOrd="0" presId="urn:microsoft.com/office/officeart/2005/8/layout/radial6"/>
    <dgm:cxn modelId="{7070F01D-A966-4343-A17F-49DD64428DF6}" srcId="{B7B919AD-1E53-4ADB-9137-9CDC3C9CA882}" destId="{FB7BC0E5-2F92-46F3-9C22-88433E4725D6}" srcOrd="0" destOrd="0" parTransId="{F94BAF82-8D9E-4E08-9037-9F3FC68A29A0}" sibTransId="{6356D93C-3615-41D6-BF22-0B01BC208DAB}"/>
    <dgm:cxn modelId="{4B9C0019-BE56-4960-83B7-A48C076D88FC}" srcId="{B7B919AD-1E53-4ADB-9137-9CDC3C9CA882}" destId="{997E8B00-0F0E-48B8-856C-56506E190FFE}" srcOrd="3" destOrd="0" parTransId="{ABFC8F5D-7535-41D8-B637-F950B20E4D59}" sibTransId="{EA5A10CA-C532-4D5D-B282-AC6A7212EAF1}"/>
    <dgm:cxn modelId="{1C5EB9B9-94D4-4348-A179-D7474C2C2A74}" type="presOf" srcId="{FB7BC0E5-2F92-46F3-9C22-88433E4725D6}" destId="{3EFDB6B0-1547-4F46-B97C-C3ABF750ED90}" srcOrd="0" destOrd="0" presId="urn:microsoft.com/office/officeart/2005/8/layout/radial6"/>
    <dgm:cxn modelId="{56440B14-6B00-48EE-A621-AF05DC3388D3}" type="presOf" srcId="{EA5A10CA-C532-4D5D-B282-AC6A7212EAF1}" destId="{092D722E-940A-486A-A8F4-406FE53D0AC9}" srcOrd="0" destOrd="0" presId="urn:microsoft.com/office/officeart/2005/8/layout/radial6"/>
    <dgm:cxn modelId="{11A771B6-ECE7-453D-BE8F-479A605DE319}" type="presOf" srcId="{F867E63B-5057-46CA-AB6C-3E85BFCE7B80}" destId="{8ED4A51C-25CC-443D-8816-A01F192B13DF}" srcOrd="0" destOrd="0" presId="urn:microsoft.com/office/officeart/2005/8/layout/radial6"/>
    <dgm:cxn modelId="{EC6214DC-B5E1-4092-ADDB-6E249E62C1CE}" srcId="{B7B919AD-1E53-4ADB-9137-9CDC3C9CA882}" destId="{65C57E27-0AB8-4BA9-9F1C-228460C6E6AC}" srcOrd="1" destOrd="0" parTransId="{874DE3E5-8041-44B9-A2F9-7217D31925E7}" sibTransId="{C2A18345-6F07-4E99-B06B-A164222046FE}"/>
    <dgm:cxn modelId="{CEAC1479-6183-4C9C-A42A-A7F3AEEEEF7C}" type="presOf" srcId="{EBF6B636-E3E8-452B-99DB-63907E6E0CC2}" destId="{7107B9C6-19F3-47E6-958A-304AFC90A082}" srcOrd="0" destOrd="0" presId="urn:microsoft.com/office/officeart/2005/8/layout/radial6"/>
    <dgm:cxn modelId="{398082E8-23D8-491F-BA45-DCAAE43A0099}" srcId="{DCC503D9-F140-437E-9A47-7E8FEAEB854D}" destId="{B7B919AD-1E53-4ADB-9137-9CDC3C9CA882}" srcOrd="0" destOrd="0" parTransId="{C2C9D865-00D8-4F99-A1FC-F77A4207042D}" sibTransId="{6A4CE458-04EF-4CBD-B176-7898934D4315}"/>
    <dgm:cxn modelId="{CBE03FC2-D7D6-4FE9-9CD4-DC473CCC41A9}" type="presOf" srcId="{997E8B00-0F0E-48B8-856C-56506E190FFE}" destId="{414F4D8E-8CFF-4A63-8BB6-682AAB4CA9AF}" srcOrd="0" destOrd="0" presId="urn:microsoft.com/office/officeart/2005/8/layout/radial6"/>
    <dgm:cxn modelId="{270FC03E-7964-426F-BE4C-E69A617ED92E}" type="presOf" srcId="{65C57E27-0AB8-4BA9-9F1C-228460C6E6AC}" destId="{5F373C39-A509-44B0-877F-FE8FBF95AAA0}" srcOrd="0" destOrd="0" presId="urn:microsoft.com/office/officeart/2005/8/layout/radial6"/>
    <dgm:cxn modelId="{1A4495B2-DE16-42E4-A3C8-EFBDE2766024}" type="presOf" srcId="{DCC503D9-F140-437E-9A47-7E8FEAEB854D}" destId="{56ABF5CB-CB9B-4C16-9165-58CB9EC9292B}" srcOrd="0" destOrd="0" presId="urn:microsoft.com/office/officeart/2005/8/layout/radial6"/>
    <dgm:cxn modelId="{410D46D3-9DD4-45E1-8152-24E56BD5CDFF}" type="presOf" srcId="{7036FF9F-C570-4775-AFE4-10596AFCB3B0}" destId="{82C6BE51-7470-4424-A06F-CCB29185CDD9}" srcOrd="0" destOrd="0" presId="urn:microsoft.com/office/officeart/2005/8/layout/radial6"/>
    <dgm:cxn modelId="{27A31F8E-8CEE-44B5-941B-0C858E057663}" type="presOf" srcId="{F50B19B9-59C3-4CDF-8117-C07319AA603A}" destId="{5B19BAFD-DB13-41E1-B99F-7D2651F7E45D}" srcOrd="0" destOrd="0" presId="urn:microsoft.com/office/officeart/2005/8/layout/radial6"/>
    <dgm:cxn modelId="{9759C31F-28C4-483B-ACD2-407541904334}" type="presOf" srcId="{6356D93C-3615-41D6-BF22-0B01BC208DAB}" destId="{24D72DF7-0722-4ED5-BCCE-AFAD58165A56}" srcOrd="0" destOrd="0" presId="urn:microsoft.com/office/officeart/2005/8/layout/radial6"/>
    <dgm:cxn modelId="{F3BACADE-7016-44B9-AEDD-182DBDE30B90}" srcId="{B7B919AD-1E53-4ADB-9137-9CDC3C9CA882}" destId="{EBF6B636-E3E8-452B-99DB-63907E6E0CC2}" srcOrd="2" destOrd="0" parTransId="{663740DB-9D64-49A2-ABF4-52D1C99AB3F5}" sibTransId="{F867E63B-5057-46CA-AB6C-3E85BFCE7B80}"/>
    <dgm:cxn modelId="{F229CD4A-AC48-4085-85D5-FE0F3D3319F4}" type="presOf" srcId="{C2A18345-6F07-4E99-B06B-A164222046FE}" destId="{60295C98-9FB1-4115-AB2E-E47EFB118A6E}" srcOrd="0" destOrd="0" presId="urn:microsoft.com/office/officeart/2005/8/layout/radial6"/>
    <dgm:cxn modelId="{EAEE4090-E604-4C46-BD4B-7E5945EEFB87}" srcId="{B7B919AD-1E53-4ADB-9137-9CDC3C9CA882}" destId="{F50B19B9-59C3-4CDF-8117-C07319AA603A}" srcOrd="4" destOrd="0" parTransId="{238BAD58-AD90-4CBA-B7C1-67BB18325243}" sibTransId="{7036FF9F-C570-4775-AFE4-10596AFCB3B0}"/>
    <dgm:cxn modelId="{096530C6-437E-494D-BECA-FC18EFB0451A}" type="presParOf" srcId="{56ABF5CB-CB9B-4C16-9165-58CB9EC9292B}" destId="{B2BB1F6E-689E-417B-94E9-5310D86972AC}" srcOrd="0" destOrd="0" presId="urn:microsoft.com/office/officeart/2005/8/layout/radial6"/>
    <dgm:cxn modelId="{512A5743-4D4F-4B27-8632-B4E537C4A8D6}" type="presParOf" srcId="{56ABF5CB-CB9B-4C16-9165-58CB9EC9292B}" destId="{3EFDB6B0-1547-4F46-B97C-C3ABF750ED90}" srcOrd="1" destOrd="0" presId="urn:microsoft.com/office/officeart/2005/8/layout/radial6"/>
    <dgm:cxn modelId="{162801A9-FB0F-4F43-8DEF-F1CD4A9DCEDC}" type="presParOf" srcId="{56ABF5CB-CB9B-4C16-9165-58CB9EC9292B}" destId="{919F8A19-188F-4148-B119-314CC401E98A}" srcOrd="2" destOrd="0" presId="urn:microsoft.com/office/officeart/2005/8/layout/radial6"/>
    <dgm:cxn modelId="{CE2E6E41-15DD-45B0-A8AA-89E83F917B85}" type="presParOf" srcId="{56ABF5CB-CB9B-4C16-9165-58CB9EC9292B}" destId="{24D72DF7-0722-4ED5-BCCE-AFAD58165A56}" srcOrd="3" destOrd="0" presId="urn:microsoft.com/office/officeart/2005/8/layout/radial6"/>
    <dgm:cxn modelId="{7ED38B31-4AE1-4DD1-8BB8-0FC4E467A885}" type="presParOf" srcId="{56ABF5CB-CB9B-4C16-9165-58CB9EC9292B}" destId="{5F373C39-A509-44B0-877F-FE8FBF95AAA0}" srcOrd="4" destOrd="0" presId="urn:microsoft.com/office/officeart/2005/8/layout/radial6"/>
    <dgm:cxn modelId="{EBFBD2CE-8533-44F6-8913-71529F7E242C}" type="presParOf" srcId="{56ABF5CB-CB9B-4C16-9165-58CB9EC9292B}" destId="{FD59C20A-40D1-4AA2-AED3-45AD6B936A38}" srcOrd="5" destOrd="0" presId="urn:microsoft.com/office/officeart/2005/8/layout/radial6"/>
    <dgm:cxn modelId="{2493F2AD-C133-4E60-ADCD-4D3EF6863E04}" type="presParOf" srcId="{56ABF5CB-CB9B-4C16-9165-58CB9EC9292B}" destId="{60295C98-9FB1-4115-AB2E-E47EFB118A6E}" srcOrd="6" destOrd="0" presId="urn:microsoft.com/office/officeart/2005/8/layout/radial6"/>
    <dgm:cxn modelId="{F9BE489F-BC9D-4788-8D81-498B7744A800}" type="presParOf" srcId="{56ABF5CB-CB9B-4C16-9165-58CB9EC9292B}" destId="{7107B9C6-19F3-47E6-958A-304AFC90A082}" srcOrd="7" destOrd="0" presId="urn:microsoft.com/office/officeart/2005/8/layout/radial6"/>
    <dgm:cxn modelId="{F84FE6DB-87B3-4C3F-A853-559AE4748A0F}" type="presParOf" srcId="{56ABF5CB-CB9B-4C16-9165-58CB9EC9292B}" destId="{17D231DE-71AF-47E4-9253-45565EC27254}" srcOrd="8" destOrd="0" presId="urn:microsoft.com/office/officeart/2005/8/layout/radial6"/>
    <dgm:cxn modelId="{1DF8B3C5-C21A-4AB5-BB96-D52F04B03D1D}" type="presParOf" srcId="{56ABF5CB-CB9B-4C16-9165-58CB9EC9292B}" destId="{8ED4A51C-25CC-443D-8816-A01F192B13DF}" srcOrd="9" destOrd="0" presId="urn:microsoft.com/office/officeart/2005/8/layout/radial6"/>
    <dgm:cxn modelId="{DAA1AF4C-C619-4976-B01A-2A74BB20CC58}" type="presParOf" srcId="{56ABF5CB-CB9B-4C16-9165-58CB9EC9292B}" destId="{414F4D8E-8CFF-4A63-8BB6-682AAB4CA9AF}" srcOrd="10" destOrd="0" presId="urn:microsoft.com/office/officeart/2005/8/layout/radial6"/>
    <dgm:cxn modelId="{1E19F6C5-1FCA-4302-85F7-3757E7C08C54}" type="presParOf" srcId="{56ABF5CB-CB9B-4C16-9165-58CB9EC9292B}" destId="{81181AB3-EFC4-4669-8A37-3481ECABC861}" srcOrd="11" destOrd="0" presId="urn:microsoft.com/office/officeart/2005/8/layout/radial6"/>
    <dgm:cxn modelId="{317C3316-C538-47B0-AFA0-6300A211032E}" type="presParOf" srcId="{56ABF5CB-CB9B-4C16-9165-58CB9EC9292B}" destId="{092D722E-940A-486A-A8F4-406FE53D0AC9}" srcOrd="12" destOrd="0" presId="urn:microsoft.com/office/officeart/2005/8/layout/radial6"/>
    <dgm:cxn modelId="{3A594EF4-EBF1-4C18-8BE8-1E6E86E98B74}" type="presParOf" srcId="{56ABF5CB-CB9B-4C16-9165-58CB9EC9292B}" destId="{5B19BAFD-DB13-41E1-B99F-7D2651F7E45D}" srcOrd="13" destOrd="0" presId="urn:microsoft.com/office/officeart/2005/8/layout/radial6"/>
    <dgm:cxn modelId="{5BA18592-3EF0-4B75-9334-AEA3FD66EAFB}" type="presParOf" srcId="{56ABF5CB-CB9B-4C16-9165-58CB9EC9292B}" destId="{132018D8-52A2-4D64-92BF-08DFFD452386}" srcOrd="14" destOrd="0" presId="urn:microsoft.com/office/officeart/2005/8/layout/radial6"/>
    <dgm:cxn modelId="{E0ED1694-AB0A-46EF-B34E-BE6B6C77049F}" type="presParOf" srcId="{56ABF5CB-CB9B-4C16-9165-58CB9EC9292B}" destId="{82C6BE51-7470-4424-A06F-CCB29185CDD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90E88-B39B-4DD5-8388-628D0395642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F74914A-FC9F-4B97-8F55-B29671E08018}">
      <dgm:prSet phldrT="[Text]"/>
      <dgm:spPr/>
      <dgm:t>
        <a:bodyPr/>
        <a:lstStyle/>
        <a:p>
          <a:r>
            <a:rPr lang="en-US" dirty="0" smtClean="0"/>
            <a:t>Purchasing Cycle</a:t>
          </a:r>
          <a:endParaRPr lang="en-US" dirty="0"/>
        </a:p>
      </dgm:t>
    </dgm:pt>
    <dgm:pt modelId="{AC65844B-62C3-4FD4-A8D4-220070542EB4}" type="parTrans" cxnId="{821CF5DB-4157-4738-9346-089176B51555}">
      <dgm:prSet/>
      <dgm:spPr/>
      <dgm:t>
        <a:bodyPr/>
        <a:lstStyle/>
        <a:p>
          <a:endParaRPr lang="en-US"/>
        </a:p>
      </dgm:t>
    </dgm:pt>
    <dgm:pt modelId="{E64590B2-97F0-44DE-8DCA-4C2ED0036610}" type="sibTrans" cxnId="{821CF5DB-4157-4738-9346-089176B51555}">
      <dgm:prSet/>
      <dgm:spPr/>
      <dgm:t>
        <a:bodyPr/>
        <a:lstStyle/>
        <a:p>
          <a:endParaRPr lang="en-US"/>
        </a:p>
      </dgm:t>
    </dgm:pt>
    <dgm:pt modelId="{03359F5E-042F-4544-B6A3-A47A13C73A16}">
      <dgm:prSet phldrT="[Text]"/>
      <dgm:spPr/>
      <dgm:t>
        <a:bodyPr/>
        <a:lstStyle/>
        <a:p>
          <a:r>
            <a:rPr lang="en-US" dirty="0" smtClean="0"/>
            <a:t>Requisition</a:t>
          </a:r>
          <a:endParaRPr lang="en-US" dirty="0"/>
        </a:p>
      </dgm:t>
    </dgm:pt>
    <dgm:pt modelId="{617109CD-60B4-4D03-8740-ECFA5D71FF3C}" type="parTrans" cxnId="{BA0D5EFA-9652-408B-8A5D-8F4DFE071C54}">
      <dgm:prSet/>
      <dgm:spPr/>
      <dgm:t>
        <a:bodyPr/>
        <a:lstStyle/>
        <a:p>
          <a:endParaRPr lang="en-US"/>
        </a:p>
      </dgm:t>
    </dgm:pt>
    <dgm:pt modelId="{49C846B5-59FB-464A-AD73-F34928D5D04D}" type="sibTrans" cxnId="{BA0D5EFA-9652-408B-8A5D-8F4DFE071C54}">
      <dgm:prSet/>
      <dgm:spPr/>
      <dgm:t>
        <a:bodyPr/>
        <a:lstStyle/>
        <a:p>
          <a:endParaRPr lang="en-US"/>
        </a:p>
      </dgm:t>
    </dgm:pt>
    <dgm:pt modelId="{F90C3709-37C4-450F-B879-B7160D8F0CA5}">
      <dgm:prSet phldrT="[Text]"/>
      <dgm:spPr/>
      <dgm:t>
        <a:bodyPr/>
        <a:lstStyle/>
        <a:p>
          <a:r>
            <a:rPr lang="en-US" dirty="0" smtClean="0"/>
            <a:t>Order</a:t>
          </a:r>
        </a:p>
        <a:p>
          <a:r>
            <a:rPr lang="en-US" dirty="0" smtClean="0"/>
            <a:t>(by Unit)</a:t>
          </a:r>
          <a:endParaRPr lang="en-US" dirty="0"/>
        </a:p>
      </dgm:t>
    </dgm:pt>
    <dgm:pt modelId="{10F96328-2290-4157-8647-20AE817C3C69}" type="parTrans" cxnId="{62D859E3-5CBB-4B4E-87EC-CBCD080E769D}">
      <dgm:prSet/>
      <dgm:spPr/>
      <dgm:t>
        <a:bodyPr/>
        <a:lstStyle/>
        <a:p>
          <a:endParaRPr lang="en-US"/>
        </a:p>
      </dgm:t>
    </dgm:pt>
    <dgm:pt modelId="{20EC965D-D66B-4A52-9030-250AC23E2368}" type="sibTrans" cxnId="{62D859E3-5CBB-4B4E-87EC-CBCD080E769D}">
      <dgm:prSet/>
      <dgm:spPr/>
      <dgm:t>
        <a:bodyPr/>
        <a:lstStyle/>
        <a:p>
          <a:endParaRPr lang="en-US"/>
        </a:p>
      </dgm:t>
    </dgm:pt>
    <dgm:pt modelId="{E2623FB4-8B40-48EE-ABF7-FDDD0E44C21C}">
      <dgm:prSet phldrT="[Text]"/>
      <dgm:spPr/>
      <dgm:t>
        <a:bodyPr/>
        <a:lstStyle/>
        <a:p>
          <a:r>
            <a:rPr lang="en-US" dirty="0" smtClean="0"/>
            <a:t>Payment</a:t>
          </a:r>
        </a:p>
        <a:p>
          <a:r>
            <a:rPr lang="en-US" dirty="0" smtClean="0"/>
            <a:t>(by Unit </a:t>
          </a:r>
          <a:r>
            <a:rPr lang="en-US" dirty="0" err="1" smtClean="0"/>
            <a:t>PCard</a:t>
          </a:r>
          <a:r>
            <a:rPr lang="en-US" dirty="0" smtClean="0"/>
            <a:t>)</a:t>
          </a:r>
          <a:endParaRPr lang="en-US" dirty="0"/>
        </a:p>
      </dgm:t>
    </dgm:pt>
    <dgm:pt modelId="{749AEDFB-38B5-4F9A-9258-5AF60FA777E6}" type="parTrans" cxnId="{6E6E06F1-4F32-470F-AD41-329B762A5B8D}">
      <dgm:prSet/>
      <dgm:spPr/>
      <dgm:t>
        <a:bodyPr/>
        <a:lstStyle/>
        <a:p>
          <a:endParaRPr lang="en-US"/>
        </a:p>
      </dgm:t>
    </dgm:pt>
    <dgm:pt modelId="{0B7042A0-6BA8-4EF2-B44B-B34AC459AE07}" type="sibTrans" cxnId="{6E6E06F1-4F32-470F-AD41-329B762A5B8D}">
      <dgm:prSet/>
      <dgm:spPr/>
      <dgm:t>
        <a:bodyPr/>
        <a:lstStyle/>
        <a:p>
          <a:endParaRPr lang="en-US"/>
        </a:p>
      </dgm:t>
    </dgm:pt>
    <dgm:pt modelId="{DABF7E49-CF65-4D94-8D1A-76BBA81EDEC3}">
      <dgm:prSet phldrT="[Text]"/>
      <dgm:spPr/>
      <dgm:t>
        <a:bodyPr/>
        <a:lstStyle/>
        <a:p>
          <a:r>
            <a:rPr lang="en-US" dirty="0" err="1" smtClean="0"/>
            <a:t>Pcard</a:t>
          </a:r>
          <a:r>
            <a:rPr lang="en-US" dirty="0" smtClean="0"/>
            <a:t> Reconciliation</a:t>
          </a:r>
          <a:endParaRPr lang="en-US" dirty="0"/>
        </a:p>
      </dgm:t>
    </dgm:pt>
    <dgm:pt modelId="{9CA3255E-198F-4D45-B384-695378C8074F}" type="parTrans" cxnId="{F14D5DEF-3D8C-4534-9CC4-589DCECCF2B8}">
      <dgm:prSet/>
      <dgm:spPr/>
      <dgm:t>
        <a:bodyPr/>
        <a:lstStyle/>
        <a:p>
          <a:endParaRPr lang="en-US"/>
        </a:p>
      </dgm:t>
    </dgm:pt>
    <dgm:pt modelId="{386EB7D1-716B-4CAF-BDEF-137F29218242}" type="sibTrans" cxnId="{F14D5DEF-3D8C-4534-9CC4-589DCECCF2B8}">
      <dgm:prSet/>
      <dgm:spPr/>
      <dgm:t>
        <a:bodyPr/>
        <a:lstStyle/>
        <a:p>
          <a:endParaRPr lang="en-US"/>
        </a:p>
      </dgm:t>
    </dgm:pt>
    <dgm:pt modelId="{CCA42495-B3BD-4000-9486-6A554E576180}" type="pres">
      <dgm:prSet presAssocID="{AD690E88-B39B-4DD5-8388-628D03956424}" presName="Name0" presStyleCnt="0">
        <dgm:presLayoutVars>
          <dgm:chMax val="1"/>
          <dgm:dir/>
          <dgm:animLvl val="ctr"/>
          <dgm:resizeHandles val="exact"/>
        </dgm:presLayoutVars>
      </dgm:prSet>
      <dgm:spPr/>
      <dgm:t>
        <a:bodyPr/>
        <a:lstStyle/>
        <a:p>
          <a:endParaRPr lang="en-US"/>
        </a:p>
      </dgm:t>
    </dgm:pt>
    <dgm:pt modelId="{0F4C4792-E919-465D-A37C-6CDAB9FB2D45}" type="pres">
      <dgm:prSet presAssocID="{DF74914A-FC9F-4B97-8F55-B29671E08018}" presName="centerShape" presStyleLbl="node0" presStyleIdx="0" presStyleCnt="1"/>
      <dgm:spPr/>
      <dgm:t>
        <a:bodyPr/>
        <a:lstStyle/>
        <a:p>
          <a:endParaRPr lang="en-US"/>
        </a:p>
      </dgm:t>
    </dgm:pt>
    <dgm:pt modelId="{9875B5EC-4B58-41AC-8B1F-02CEF70EEED2}" type="pres">
      <dgm:prSet presAssocID="{03359F5E-042F-4544-B6A3-A47A13C73A16}" presName="node" presStyleLbl="node1" presStyleIdx="0" presStyleCnt="4">
        <dgm:presLayoutVars>
          <dgm:bulletEnabled val="1"/>
        </dgm:presLayoutVars>
      </dgm:prSet>
      <dgm:spPr/>
      <dgm:t>
        <a:bodyPr/>
        <a:lstStyle/>
        <a:p>
          <a:endParaRPr lang="en-US"/>
        </a:p>
      </dgm:t>
    </dgm:pt>
    <dgm:pt modelId="{6B48366A-019A-4435-8C0F-32CB99DEB5F4}" type="pres">
      <dgm:prSet presAssocID="{03359F5E-042F-4544-B6A3-A47A13C73A16}" presName="dummy" presStyleCnt="0"/>
      <dgm:spPr/>
    </dgm:pt>
    <dgm:pt modelId="{8B067677-A23A-417E-BB3D-304D84F43D34}" type="pres">
      <dgm:prSet presAssocID="{49C846B5-59FB-464A-AD73-F34928D5D04D}" presName="sibTrans" presStyleLbl="sibTrans2D1" presStyleIdx="0" presStyleCnt="4"/>
      <dgm:spPr/>
      <dgm:t>
        <a:bodyPr/>
        <a:lstStyle/>
        <a:p>
          <a:endParaRPr lang="en-US"/>
        </a:p>
      </dgm:t>
    </dgm:pt>
    <dgm:pt modelId="{0E8244E4-487A-4E25-8098-B699BAA382D7}" type="pres">
      <dgm:prSet presAssocID="{F90C3709-37C4-450F-B879-B7160D8F0CA5}" presName="node" presStyleLbl="node1" presStyleIdx="1" presStyleCnt="4">
        <dgm:presLayoutVars>
          <dgm:bulletEnabled val="1"/>
        </dgm:presLayoutVars>
      </dgm:prSet>
      <dgm:spPr/>
      <dgm:t>
        <a:bodyPr/>
        <a:lstStyle/>
        <a:p>
          <a:endParaRPr lang="en-US"/>
        </a:p>
      </dgm:t>
    </dgm:pt>
    <dgm:pt modelId="{F9F81BF0-E068-43AF-8CA7-5F6923FC863B}" type="pres">
      <dgm:prSet presAssocID="{F90C3709-37C4-450F-B879-B7160D8F0CA5}" presName="dummy" presStyleCnt="0"/>
      <dgm:spPr/>
    </dgm:pt>
    <dgm:pt modelId="{D51BACF3-71E1-4B7A-9B90-3D770234B285}" type="pres">
      <dgm:prSet presAssocID="{20EC965D-D66B-4A52-9030-250AC23E2368}" presName="sibTrans" presStyleLbl="sibTrans2D1" presStyleIdx="1" presStyleCnt="4"/>
      <dgm:spPr/>
      <dgm:t>
        <a:bodyPr/>
        <a:lstStyle/>
        <a:p>
          <a:endParaRPr lang="en-US"/>
        </a:p>
      </dgm:t>
    </dgm:pt>
    <dgm:pt modelId="{5F7153AB-6D42-41BB-B213-3776E84B9B92}" type="pres">
      <dgm:prSet presAssocID="{E2623FB4-8B40-48EE-ABF7-FDDD0E44C21C}" presName="node" presStyleLbl="node1" presStyleIdx="2" presStyleCnt="4">
        <dgm:presLayoutVars>
          <dgm:bulletEnabled val="1"/>
        </dgm:presLayoutVars>
      </dgm:prSet>
      <dgm:spPr/>
      <dgm:t>
        <a:bodyPr/>
        <a:lstStyle/>
        <a:p>
          <a:endParaRPr lang="en-US"/>
        </a:p>
      </dgm:t>
    </dgm:pt>
    <dgm:pt modelId="{75BB6388-F4EC-412B-ABA0-E62811D84C51}" type="pres">
      <dgm:prSet presAssocID="{E2623FB4-8B40-48EE-ABF7-FDDD0E44C21C}" presName="dummy" presStyleCnt="0"/>
      <dgm:spPr/>
    </dgm:pt>
    <dgm:pt modelId="{975C3F6B-AB01-473E-8156-C19BF62E5098}" type="pres">
      <dgm:prSet presAssocID="{0B7042A0-6BA8-4EF2-B44B-B34AC459AE07}" presName="sibTrans" presStyleLbl="sibTrans2D1" presStyleIdx="2" presStyleCnt="4"/>
      <dgm:spPr/>
      <dgm:t>
        <a:bodyPr/>
        <a:lstStyle/>
        <a:p>
          <a:endParaRPr lang="en-US"/>
        </a:p>
      </dgm:t>
    </dgm:pt>
    <dgm:pt modelId="{1BD4E5F3-796B-43A9-ACB8-AB3DE0601A8A}" type="pres">
      <dgm:prSet presAssocID="{DABF7E49-CF65-4D94-8D1A-76BBA81EDEC3}" presName="node" presStyleLbl="node1" presStyleIdx="3" presStyleCnt="4">
        <dgm:presLayoutVars>
          <dgm:bulletEnabled val="1"/>
        </dgm:presLayoutVars>
      </dgm:prSet>
      <dgm:spPr/>
      <dgm:t>
        <a:bodyPr/>
        <a:lstStyle/>
        <a:p>
          <a:endParaRPr lang="en-US"/>
        </a:p>
      </dgm:t>
    </dgm:pt>
    <dgm:pt modelId="{08F52B9C-7FDB-45B8-96E1-F58CD74D431D}" type="pres">
      <dgm:prSet presAssocID="{DABF7E49-CF65-4D94-8D1A-76BBA81EDEC3}" presName="dummy" presStyleCnt="0"/>
      <dgm:spPr/>
    </dgm:pt>
    <dgm:pt modelId="{C52E1C6F-407B-4E4F-AA32-20FA9AE13632}" type="pres">
      <dgm:prSet presAssocID="{386EB7D1-716B-4CAF-BDEF-137F29218242}" presName="sibTrans" presStyleLbl="sibTrans2D1" presStyleIdx="3" presStyleCnt="4"/>
      <dgm:spPr/>
      <dgm:t>
        <a:bodyPr/>
        <a:lstStyle/>
        <a:p>
          <a:endParaRPr lang="en-US"/>
        </a:p>
      </dgm:t>
    </dgm:pt>
  </dgm:ptLst>
  <dgm:cxnLst>
    <dgm:cxn modelId="{62D859E3-5CBB-4B4E-87EC-CBCD080E769D}" srcId="{DF74914A-FC9F-4B97-8F55-B29671E08018}" destId="{F90C3709-37C4-450F-B879-B7160D8F0CA5}" srcOrd="1" destOrd="0" parTransId="{10F96328-2290-4157-8647-20AE817C3C69}" sibTransId="{20EC965D-D66B-4A52-9030-250AC23E2368}"/>
    <dgm:cxn modelId="{A634AFB4-1D9D-4460-87DD-0E67F71F8770}" type="presOf" srcId="{20EC965D-D66B-4A52-9030-250AC23E2368}" destId="{D51BACF3-71E1-4B7A-9B90-3D770234B285}" srcOrd="0" destOrd="0" presId="urn:microsoft.com/office/officeart/2005/8/layout/radial6"/>
    <dgm:cxn modelId="{F01D7DCE-BDB2-4AA4-957B-C5AA4F65E904}" type="presOf" srcId="{F90C3709-37C4-450F-B879-B7160D8F0CA5}" destId="{0E8244E4-487A-4E25-8098-B699BAA382D7}" srcOrd="0" destOrd="0" presId="urn:microsoft.com/office/officeart/2005/8/layout/radial6"/>
    <dgm:cxn modelId="{24CE1975-A9C0-4054-8133-4CC108827179}" type="presOf" srcId="{AD690E88-B39B-4DD5-8388-628D03956424}" destId="{CCA42495-B3BD-4000-9486-6A554E576180}" srcOrd="0" destOrd="0" presId="urn:microsoft.com/office/officeart/2005/8/layout/radial6"/>
    <dgm:cxn modelId="{BA0D5EFA-9652-408B-8A5D-8F4DFE071C54}" srcId="{DF74914A-FC9F-4B97-8F55-B29671E08018}" destId="{03359F5E-042F-4544-B6A3-A47A13C73A16}" srcOrd="0" destOrd="0" parTransId="{617109CD-60B4-4D03-8740-ECFA5D71FF3C}" sibTransId="{49C846B5-59FB-464A-AD73-F34928D5D04D}"/>
    <dgm:cxn modelId="{6E6E06F1-4F32-470F-AD41-329B762A5B8D}" srcId="{DF74914A-FC9F-4B97-8F55-B29671E08018}" destId="{E2623FB4-8B40-48EE-ABF7-FDDD0E44C21C}" srcOrd="2" destOrd="0" parTransId="{749AEDFB-38B5-4F9A-9258-5AF60FA777E6}" sibTransId="{0B7042A0-6BA8-4EF2-B44B-B34AC459AE07}"/>
    <dgm:cxn modelId="{821CF5DB-4157-4738-9346-089176B51555}" srcId="{AD690E88-B39B-4DD5-8388-628D03956424}" destId="{DF74914A-FC9F-4B97-8F55-B29671E08018}" srcOrd="0" destOrd="0" parTransId="{AC65844B-62C3-4FD4-A8D4-220070542EB4}" sibTransId="{E64590B2-97F0-44DE-8DCA-4C2ED0036610}"/>
    <dgm:cxn modelId="{100C3F53-B1FF-4192-8C6F-4C8B2B98B0AA}" type="presOf" srcId="{49C846B5-59FB-464A-AD73-F34928D5D04D}" destId="{8B067677-A23A-417E-BB3D-304D84F43D34}" srcOrd="0" destOrd="0" presId="urn:microsoft.com/office/officeart/2005/8/layout/radial6"/>
    <dgm:cxn modelId="{F46EDB77-3368-40FD-B3B4-8B87EE91E387}" type="presOf" srcId="{03359F5E-042F-4544-B6A3-A47A13C73A16}" destId="{9875B5EC-4B58-41AC-8B1F-02CEF70EEED2}" srcOrd="0" destOrd="0" presId="urn:microsoft.com/office/officeart/2005/8/layout/radial6"/>
    <dgm:cxn modelId="{F14D5DEF-3D8C-4534-9CC4-589DCECCF2B8}" srcId="{DF74914A-FC9F-4B97-8F55-B29671E08018}" destId="{DABF7E49-CF65-4D94-8D1A-76BBA81EDEC3}" srcOrd="3" destOrd="0" parTransId="{9CA3255E-198F-4D45-B384-695378C8074F}" sibTransId="{386EB7D1-716B-4CAF-BDEF-137F29218242}"/>
    <dgm:cxn modelId="{1242E2BC-B423-46B9-8021-038C84CACB22}" type="presOf" srcId="{E2623FB4-8B40-48EE-ABF7-FDDD0E44C21C}" destId="{5F7153AB-6D42-41BB-B213-3776E84B9B92}" srcOrd="0" destOrd="0" presId="urn:microsoft.com/office/officeart/2005/8/layout/radial6"/>
    <dgm:cxn modelId="{9C608529-36B5-45FF-A3BC-E3A8176DAC63}" type="presOf" srcId="{0B7042A0-6BA8-4EF2-B44B-B34AC459AE07}" destId="{975C3F6B-AB01-473E-8156-C19BF62E5098}" srcOrd="0" destOrd="0" presId="urn:microsoft.com/office/officeart/2005/8/layout/radial6"/>
    <dgm:cxn modelId="{FD650546-B846-42A8-90A4-0FF3932F5CB3}" type="presOf" srcId="{DABF7E49-CF65-4D94-8D1A-76BBA81EDEC3}" destId="{1BD4E5F3-796B-43A9-ACB8-AB3DE0601A8A}" srcOrd="0" destOrd="0" presId="urn:microsoft.com/office/officeart/2005/8/layout/radial6"/>
    <dgm:cxn modelId="{E237AD4A-4356-45E7-8678-A2780F701C52}" type="presOf" srcId="{DF74914A-FC9F-4B97-8F55-B29671E08018}" destId="{0F4C4792-E919-465D-A37C-6CDAB9FB2D45}" srcOrd="0" destOrd="0" presId="urn:microsoft.com/office/officeart/2005/8/layout/radial6"/>
    <dgm:cxn modelId="{03B69816-6DD8-458F-9E58-B8E9F176B703}" type="presOf" srcId="{386EB7D1-716B-4CAF-BDEF-137F29218242}" destId="{C52E1C6F-407B-4E4F-AA32-20FA9AE13632}" srcOrd="0" destOrd="0" presId="urn:microsoft.com/office/officeart/2005/8/layout/radial6"/>
    <dgm:cxn modelId="{12658F96-3732-4831-9D36-76F16A5B342E}" type="presParOf" srcId="{CCA42495-B3BD-4000-9486-6A554E576180}" destId="{0F4C4792-E919-465D-A37C-6CDAB9FB2D45}" srcOrd="0" destOrd="0" presId="urn:microsoft.com/office/officeart/2005/8/layout/radial6"/>
    <dgm:cxn modelId="{4B0358F3-BE4A-435F-873A-A2A9D69B99DB}" type="presParOf" srcId="{CCA42495-B3BD-4000-9486-6A554E576180}" destId="{9875B5EC-4B58-41AC-8B1F-02CEF70EEED2}" srcOrd="1" destOrd="0" presId="urn:microsoft.com/office/officeart/2005/8/layout/radial6"/>
    <dgm:cxn modelId="{A3772D43-FC95-4D7A-9C1F-786B884523D5}" type="presParOf" srcId="{CCA42495-B3BD-4000-9486-6A554E576180}" destId="{6B48366A-019A-4435-8C0F-32CB99DEB5F4}" srcOrd="2" destOrd="0" presId="urn:microsoft.com/office/officeart/2005/8/layout/radial6"/>
    <dgm:cxn modelId="{E854DAFB-FBA1-4771-9F5E-D34CF1345792}" type="presParOf" srcId="{CCA42495-B3BD-4000-9486-6A554E576180}" destId="{8B067677-A23A-417E-BB3D-304D84F43D34}" srcOrd="3" destOrd="0" presId="urn:microsoft.com/office/officeart/2005/8/layout/radial6"/>
    <dgm:cxn modelId="{07E67DAF-B675-4CB3-A071-FBBF01F06E59}" type="presParOf" srcId="{CCA42495-B3BD-4000-9486-6A554E576180}" destId="{0E8244E4-487A-4E25-8098-B699BAA382D7}" srcOrd="4" destOrd="0" presId="urn:microsoft.com/office/officeart/2005/8/layout/radial6"/>
    <dgm:cxn modelId="{35F1FAD7-8580-4A9B-91B4-25DDF78E811A}" type="presParOf" srcId="{CCA42495-B3BD-4000-9486-6A554E576180}" destId="{F9F81BF0-E068-43AF-8CA7-5F6923FC863B}" srcOrd="5" destOrd="0" presId="urn:microsoft.com/office/officeart/2005/8/layout/radial6"/>
    <dgm:cxn modelId="{B8DC8D2C-C09F-4B16-9F13-0AAF0DB586F8}" type="presParOf" srcId="{CCA42495-B3BD-4000-9486-6A554E576180}" destId="{D51BACF3-71E1-4B7A-9B90-3D770234B285}" srcOrd="6" destOrd="0" presId="urn:microsoft.com/office/officeart/2005/8/layout/radial6"/>
    <dgm:cxn modelId="{E9FE30E6-BF26-46F6-BEDE-9874C268456C}" type="presParOf" srcId="{CCA42495-B3BD-4000-9486-6A554E576180}" destId="{5F7153AB-6D42-41BB-B213-3776E84B9B92}" srcOrd="7" destOrd="0" presId="urn:microsoft.com/office/officeart/2005/8/layout/radial6"/>
    <dgm:cxn modelId="{BF8D78C4-A982-43D6-AA6F-1B089284D5E4}" type="presParOf" srcId="{CCA42495-B3BD-4000-9486-6A554E576180}" destId="{75BB6388-F4EC-412B-ABA0-E62811D84C51}" srcOrd="8" destOrd="0" presId="urn:microsoft.com/office/officeart/2005/8/layout/radial6"/>
    <dgm:cxn modelId="{9AD370D0-05E9-4088-9921-10A108FF9F0E}" type="presParOf" srcId="{CCA42495-B3BD-4000-9486-6A554E576180}" destId="{975C3F6B-AB01-473E-8156-C19BF62E5098}" srcOrd="9" destOrd="0" presId="urn:microsoft.com/office/officeart/2005/8/layout/radial6"/>
    <dgm:cxn modelId="{32D7D485-E66D-4F6C-888D-BD8DEADFA18F}" type="presParOf" srcId="{CCA42495-B3BD-4000-9486-6A554E576180}" destId="{1BD4E5F3-796B-43A9-ACB8-AB3DE0601A8A}" srcOrd="10" destOrd="0" presId="urn:microsoft.com/office/officeart/2005/8/layout/radial6"/>
    <dgm:cxn modelId="{23EE5929-FF86-4476-B32B-747FFDEB22DD}" type="presParOf" srcId="{CCA42495-B3BD-4000-9486-6A554E576180}" destId="{08F52B9C-7FDB-45B8-96E1-F58CD74D431D}" srcOrd="11" destOrd="0" presId="urn:microsoft.com/office/officeart/2005/8/layout/radial6"/>
    <dgm:cxn modelId="{078ED0F6-F8BD-42C4-9E2B-0F0DF68DA40F}" type="presParOf" srcId="{CCA42495-B3BD-4000-9486-6A554E576180}" destId="{C52E1C6F-407B-4E4F-AA32-20FA9AE13632}"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AD33D-A20A-48AA-A398-26B499FB100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9908945-6DB5-4F4C-B95B-47D4153F0463}">
      <dgm:prSet phldrT="[Text]"/>
      <dgm:spPr/>
      <dgm:t>
        <a:bodyPr/>
        <a:lstStyle/>
        <a:p>
          <a:r>
            <a:rPr lang="en-US" dirty="0" smtClean="0"/>
            <a:t>Receiving Cycle</a:t>
          </a:r>
          <a:endParaRPr lang="en-US" dirty="0"/>
        </a:p>
      </dgm:t>
    </dgm:pt>
    <dgm:pt modelId="{480F1C3B-134E-4192-8970-46C3E0FD6029}" type="parTrans" cxnId="{67EC162D-94E8-48B4-9769-373DAAB65E78}">
      <dgm:prSet/>
      <dgm:spPr/>
      <dgm:t>
        <a:bodyPr/>
        <a:lstStyle/>
        <a:p>
          <a:endParaRPr lang="en-US"/>
        </a:p>
      </dgm:t>
    </dgm:pt>
    <dgm:pt modelId="{18A85B2D-D94D-4F13-9DE4-BF3789FD0521}" type="sibTrans" cxnId="{67EC162D-94E8-48B4-9769-373DAAB65E78}">
      <dgm:prSet/>
      <dgm:spPr/>
      <dgm:t>
        <a:bodyPr/>
        <a:lstStyle/>
        <a:p>
          <a:endParaRPr lang="en-US"/>
        </a:p>
      </dgm:t>
    </dgm:pt>
    <dgm:pt modelId="{6A4052D1-F540-4C30-82BF-F738D392F7B7}">
      <dgm:prSet phldrT="[Text]"/>
      <dgm:spPr/>
      <dgm:t>
        <a:bodyPr/>
        <a:lstStyle/>
        <a:p>
          <a:r>
            <a:rPr lang="en-US" dirty="0" smtClean="0"/>
            <a:t>Receive Goods</a:t>
          </a:r>
          <a:endParaRPr lang="en-US" dirty="0"/>
        </a:p>
      </dgm:t>
    </dgm:pt>
    <dgm:pt modelId="{649E48C2-0B54-415F-9B4E-23AA85E90945}" type="parTrans" cxnId="{9B1CA1B0-69E1-469F-A5B1-00DAC7662276}">
      <dgm:prSet/>
      <dgm:spPr/>
      <dgm:t>
        <a:bodyPr/>
        <a:lstStyle/>
        <a:p>
          <a:endParaRPr lang="en-US"/>
        </a:p>
      </dgm:t>
    </dgm:pt>
    <dgm:pt modelId="{D90DE9E7-6480-4D87-A3FA-3EA0FB4ECE09}" type="sibTrans" cxnId="{9B1CA1B0-69E1-469F-A5B1-00DAC7662276}">
      <dgm:prSet/>
      <dgm:spPr/>
      <dgm:t>
        <a:bodyPr/>
        <a:lstStyle/>
        <a:p>
          <a:endParaRPr lang="en-US"/>
        </a:p>
      </dgm:t>
    </dgm:pt>
    <dgm:pt modelId="{51BFE3A5-A487-4C60-82D0-C4A64233D4EE}">
      <dgm:prSet phldrT="[Text]"/>
      <dgm:spPr/>
      <dgm:t>
        <a:bodyPr/>
        <a:lstStyle/>
        <a:p>
          <a:r>
            <a:rPr lang="en-US" dirty="0" smtClean="0"/>
            <a:t>Add to Inventory</a:t>
          </a:r>
          <a:endParaRPr lang="en-US" dirty="0"/>
        </a:p>
      </dgm:t>
    </dgm:pt>
    <dgm:pt modelId="{811EC4B7-0768-49E4-8352-9D94098C9B9B}" type="parTrans" cxnId="{FA291E7E-3279-42D8-B8D5-F700634E17CF}">
      <dgm:prSet/>
      <dgm:spPr/>
      <dgm:t>
        <a:bodyPr/>
        <a:lstStyle/>
        <a:p>
          <a:endParaRPr lang="en-US"/>
        </a:p>
      </dgm:t>
    </dgm:pt>
    <dgm:pt modelId="{091D7FDC-AE5E-42B6-8B72-79482C18005E}" type="sibTrans" cxnId="{FA291E7E-3279-42D8-B8D5-F700634E17CF}">
      <dgm:prSet/>
      <dgm:spPr/>
      <dgm:t>
        <a:bodyPr/>
        <a:lstStyle/>
        <a:p>
          <a:endParaRPr lang="en-US"/>
        </a:p>
      </dgm:t>
    </dgm:pt>
    <dgm:pt modelId="{B73BDC40-50F5-4D4D-A461-B84A6599D291}">
      <dgm:prSet phldrT="[Text]"/>
      <dgm:spPr/>
      <dgm:t>
        <a:bodyPr/>
        <a:lstStyle/>
        <a:p>
          <a:r>
            <a:rPr lang="en-US" dirty="0" smtClean="0"/>
            <a:t>Add to Fixed Assets</a:t>
          </a:r>
          <a:endParaRPr lang="en-US" dirty="0"/>
        </a:p>
      </dgm:t>
    </dgm:pt>
    <dgm:pt modelId="{A8910FBA-4101-4862-8ED1-A010E20FE2DD}" type="parTrans" cxnId="{F1502CAD-FAAB-49CC-B5E7-5D7231A80B3A}">
      <dgm:prSet/>
      <dgm:spPr/>
      <dgm:t>
        <a:bodyPr/>
        <a:lstStyle/>
        <a:p>
          <a:endParaRPr lang="en-US"/>
        </a:p>
      </dgm:t>
    </dgm:pt>
    <dgm:pt modelId="{FCA56C80-E17D-4106-A6F8-19867BA23CE6}" type="sibTrans" cxnId="{F1502CAD-FAAB-49CC-B5E7-5D7231A80B3A}">
      <dgm:prSet/>
      <dgm:spPr/>
      <dgm:t>
        <a:bodyPr/>
        <a:lstStyle/>
        <a:p>
          <a:endParaRPr lang="en-US"/>
        </a:p>
      </dgm:t>
    </dgm:pt>
    <dgm:pt modelId="{B4FD7851-BCC6-43E6-A73D-40255D4C390E}" type="pres">
      <dgm:prSet presAssocID="{D92AD33D-A20A-48AA-A398-26B499FB1004}" presName="Name0" presStyleCnt="0">
        <dgm:presLayoutVars>
          <dgm:chMax val="1"/>
          <dgm:dir/>
          <dgm:animLvl val="ctr"/>
          <dgm:resizeHandles val="exact"/>
        </dgm:presLayoutVars>
      </dgm:prSet>
      <dgm:spPr/>
      <dgm:t>
        <a:bodyPr/>
        <a:lstStyle/>
        <a:p>
          <a:endParaRPr lang="en-US"/>
        </a:p>
      </dgm:t>
    </dgm:pt>
    <dgm:pt modelId="{26430823-7152-47F1-B3E5-9341D32BCAD0}" type="pres">
      <dgm:prSet presAssocID="{39908945-6DB5-4F4C-B95B-47D4153F0463}" presName="centerShape" presStyleLbl="node0" presStyleIdx="0" presStyleCnt="1"/>
      <dgm:spPr/>
      <dgm:t>
        <a:bodyPr/>
        <a:lstStyle/>
        <a:p>
          <a:endParaRPr lang="en-US"/>
        </a:p>
      </dgm:t>
    </dgm:pt>
    <dgm:pt modelId="{0D74977A-9F7D-4EF7-AFEC-838B33454830}" type="pres">
      <dgm:prSet presAssocID="{6A4052D1-F540-4C30-82BF-F738D392F7B7}" presName="node" presStyleLbl="node1" presStyleIdx="0" presStyleCnt="3">
        <dgm:presLayoutVars>
          <dgm:bulletEnabled val="1"/>
        </dgm:presLayoutVars>
      </dgm:prSet>
      <dgm:spPr/>
      <dgm:t>
        <a:bodyPr/>
        <a:lstStyle/>
        <a:p>
          <a:endParaRPr lang="en-US"/>
        </a:p>
      </dgm:t>
    </dgm:pt>
    <dgm:pt modelId="{344D4069-3472-4699-B886-7D36E3814B72}" type="pres">
      <dgm:prSet presAssocID="{6A4052D1-F540-4C30-82BF-F738D392F7B7}" presName="dummy" presStyleCnt="0"/>
      <dgm:spPr/>
    </dgm:pt>
    <dgm:pt modelId="{756B921E-7AA4-4F72-8A64-353D70B9AF14}" type="pres">
      <dgm:prSet presAssocID="{D90DE9E7-6480-4D87-A3FA-3EA0FB4ECE09}" presName="sibTrans" presStyleLbl="sibTrans2D1" presStyleIdx="0" presStyleCnt="3"/>
      <dgm:spPr/>
      <dgm:t>
        <a:bodyPr/>
        <a:lstStyle/>
        <a:p>
          <a:endParaRPr lang="en-US"/>
        </a:p>
      </dgm:t>
    </dgm:pt>
    <dgm:pt modelId="{6AD88CE2-57C2-4F8E-AD8F-0F47CD628120}" type="pres">
      <dgm:prSet presAssocID="{51BFE3A5-A487-4C60-82D0-C4A64233D4EE}" presName="node" presStyleLbl="node1" presStyleIdx="1" presStyleCnt="3">
        <dgm:presLayoutVars>
          <dgm:bulletEnabled val="1"/>
        </dgm:presLayoutVars>
      </dgm:prSet>
      <dgm:spPr/>
      <dgm:t>
        <a:bodyPr/>
        <a:lstStyle/>
        <a:p>
          <a:endParaRPr lang="en-US"/>
        </a:p>
      </dgm:t>
    </dgm:pt>
    <dgm:pt modelId="{C4477367-4C09-4D7C-AD8D-41A043C20329}" type="pres">
      <dgm:prSet presAssocID="{51BFE3A5-A487-4C60-82D0-C4A64233D4EE}" presName="dummy" presStyleCnt="0"/>
      <dgm:spPr/>
    </dgm:pt>
    <dgm:pt modelId="{2565636D-7862-40CC-8F8E-EB3DC4506A9A}" type="pres">
      <dgm:prSet presAssocID="{091D7FDC-AE5E-42B6-8B72-79482C18005E}" presName="sibTrans" presStyleLbl="sibTrans2D1" presStyleIdx="1" presStyleCnt="3"/>
      <dgm:spPr/>
      <dgm:t>
        <a:bodyPr/>
        <a:lstStyle/>
        <a:p>
          <a:endParaRPr lang="en-US"/>
        </a:p>
      </dgm:t>
    </dgm:pt>
    <dgm:pt modelId="{C830C0B8-C827-4367-A208-9769029F4775}" type="pres">
      <dgm:prSet presAssocID="{B73BDC40-50F5-4D4D-A461-B84A6599D291}" presName="node" presStyleLbl="node1" presStyleIdx="2" presStyleCnt="3">
        <dgm:presLayoutVars>
          <dgm:bulletEnabled val="1"/>
        </dgm:presLayoutVars>
      </dgm:prSet>
      <dgm:spPr/>
      <dgm:t>
        <a:bodyPr/>
        <a:lstStyle/>
        <a:p>
          <a:endParaRPr lang="en-US"/>
        </a:p>
      </dgm:t>
    </dgm:pt>
    <dgm:pt modelId="{723B94E2-73D2-42E8-94EE-170EA4F31AB5}" type="pres">
      <dgm:prSet presAssocID="{B73BDC40-50F5-4D4D-A461-B84A6599D291}" presName="dummy" presStyleCnt="0"/>
      <dgm:spPr/>
    </dgm:pt>
    <dgm:pt modelId="{A172E8CE-A93D-4E57-BC63-87220C8BD0A6}" type="pres">
      <dgm:prSet presAssocID="{FCA56C80-E17D-4106-A6F8-19867BA23CE6}" presName="sibTrans" presStyleLbl="sibTrans2D1" presStyleIdx="2" presStyleCnt="3"/>
      <dgm:spPr/>
      <dgm:t>
        <a:bodyPr/>
        <a:lstStyle/>
        <a:p>
          <a:endParaRPr lang="en-US"/>
        </a:p>
      </dgm:t>
    </dgm:pt>
  </dgm:ptLst>
  <dgm:cxnLst>
    <dgm:cxn modelId="{3081211F-6212-4098-8E4F-6BCA409E666B}" type="presOf" srcId="{6A4052D1-F540-4C30-82BF-F738D392F7B7}" destId="{0D74977A-9F7D-4EF7-AFEC-838B33454830}" srcOrd="0" destOrd="0" presId="urn:microsoft.com/office/officeart/2005/8/layout/radial6"/>
    <dgm:cxn modelId="{690ACF43-C03D-44DB-B38E-2B65CB0E3C87}" type="presOf" srcId="{B73BDC40-50F5-4D4D-A461-B84A6599D291}" destId="{C830C0B8-C827-4367-A208-9769029F4775}" srcOrd="0" destOrd="0" presId="urn:microsoft.com/office/officeart/2005/8/layout/radial6"/>
    <dgm:cxn modelId="{9B1CA1B0-69E1-469F-A5B1-00DAC7662276}" srcId="{39908945-6DB5-4F4C-B95B-47D4153F0463}" destId="{6A4052D1-F540-4C30-82BF-F738D392F7B7}" srcOrd="0" destOrd="0" parTransId="{649E48C2-0B54-415F-9B4E-23AA85E90945}" sibTransId="{D90DE9E7-6480-4D87-A3FA-3EA0FB4ECE09}"/>
    <dgm:cxn modelId="{CC35DF4E-90DC-4458-8C2A-66A1E91F7FCC}" type="presOf" srcId="{51BFE3A5-A487-4C60-82D0-C4A64233D4EE}" destId="{6AD88CE2-57C2-4F8E-AD8F-0F47CD628120}" srcOrd="0" destOrd="0" presId="urn:microsoft.com/office/officeart/2005/8/layout/radial6"/>
    <dgm:cxn modelId="{E755EDF0-364C-4BA7-AD1D-55BF4722EB70}" type="presOf" srcId="{39908945-6DB5-4F4C-B95B-47D4153F0463}" destId="{26430823-7152-47F1-B3E5-9341D32BCAD0}" srcOrd="0" destOrd="0" presId="urn:microsoft.com/office/officeart/2005/8/layout/radial6"/>
    <dgm:cxn modelId="{0018AE66-9CD0-4ED8-BA7E-08BD1A5EDB9E}" type="presOf" srcId="{FCA56C80-E17D-4106-A6F8-19867BA23CE6}" destId="{A172E8CE-A93D-4E57-BC63-87220C8BD0A6}" srcOrd="0" destOrd="0" presId="urn:microsoft.com/office/officeart/2005/8/layout/radial6"/>
    <dgm:cxn modelId="{F1502CAD-FAAB-49CC-B5E7-5D7231A80B3A}" srcId="{39908945-6DB5-4F4C-B95B-47D4153F0463}" destId="{B73BDC40-50F5-4D4D-A461-B84A6599D291}" srcOrd="2" destOrd="0" parTransId="{A8910FBA-4101-4862-8ED1-A010E20FE2DD}" sibTransId="{FCA56C80-E17D-4106-A6F8-19867BA23CE6}"/>
    <dgm:cxn modelId="{DB8A0F08-5E67-497E-A7C3-FC5D35D7C581}" type="presOf" srcId="{091D7FDC-AE5E-42B6-8B72-79482C18005E}" destId="{2565636D-7862-40CC-8F8E-EB3DC4506A9A}" srcOrd="0" destOrd="0" presId="urn:microsoft.com/office/officeart/2005/8/layout/radial6"/>
    <dgm:cxn modelId="{67EC162D-94E8-48B4-9769-373DAAB65E78}" srcId="{D92AD33D-A20A-48AA-A398-26B499FB1004}" destId="{39908945-6DB5-4F4C-B95B-47D4153F0463}" srcOrd="0" destOrd="0" parTransId="{480F1C3B-134E-4192-8970-46C3E0FD6029}" sibTransId="{18A85B2D-D94D-4F13-9DE4-BF3789FD0521}"/>
    <dgm:cxn modelId="{FA291E7E-3279-42D8-B8D5-F700634E17CF}" srcId="{39908945-6DB5-4F4C-B95B-47D4153F0463}" destId="{51BFE3A5-A487-4C60-82D0-C4A64233D4EE}" srcOrd="1" destOrd="0" parTransId="{811EC4B7-0768-49E4-8352-9D94098C9B9B}" sibTransId="{091D7FDC-AE5E-42B6-8B72-79482C18005E}"/>
    <dgm:cxn modelId="{4AB29C91-23D9-40ED-9B19-6FDBC3F55805}" type="presOf" srcId="{D90DE9E7-6480-4D87-A3FA-3EA0FB4ECE09}" destId="{756B921E-7AA4-4F72-8A64-353D70B9AF14}" srcOrd="0" destOrd="0" presId="urn:microsoft.com/office/officeart/2005/8/layout/radial6"/>
    <dgm:cxn modelId="{488CCCF9-2559-4854-8599-007E8C9FF599}" type="presOf" srcId="{D92AD33D-A20A-48AA-A398-26B499FB1004}" destId="{B4FD7851-BCC6-43E6-A73D-40255D4C390E}" srcOrd="0" destOrd="0" presId="urn:microsoft.com/office/officeart/2005/8/layout/radial6"/>
    <dgm:cxn modelId="{BEF7A3A6-92AC-4671-A88A-AE431E582903}" type="presParOf" srcId="{B4FD7851-BCC6-43E6-A73D-40255D4C390E}" destId="{26430823-7152-47F1-B3E5-9341D32BCAD0}" srcOrd="0" destOrd="0" presId="urn:microsoft.com/office/officeart/2005/8/layout/radial6"/>
    <dgm:cxn modelId="{B5B3C6DE-0DE4-4F35-8467-45FB7A4EE2A8}" type="presParOf" srcId="{B4FD7851-BCC6-43E6-A73D-40255D4C390E}" destId="{0D74977A-9F7D-4EF7-AFEC-838B33454830}" srcOrd="1" destOrd="0" presId="urn:microsoft.com/office/officeart/2005/8/layout/radial6"/>
    <dgm:cxn modelId="{DDFB0FF2-B58B-4346-B13E-04081874855B}" type="presParOf" srcId="{B4FD7851-BCC6-43E6-A73D-40255D4C390E}" destId="{344D4069-3472-4699-B886-7D36E3814B72}" srcOrd="2" destOrd="0" presId="urn:microsoft.com/office/officeart/2005/8/layout/radial6"/>
    <dgm:cxn modelId="{A6D33597-DC1D-4146-87A9-C3E4454E4168}" type="presParOf" srcId="{B4FD7851-BCC6-43E6-A73D-40255D4C390E}" destId="{756B921E-7AA4-4F72-8A64-353D70B9AF14}" srcOrd="3" destOrd="0" presId="urn:microsoft.com/office/officeart/2005/8/layout/radial6"/>
    <dgm:cxn modelId="{0751BE3C-39B5-4290-ADBE-5E46EF46B390}" type="presParOf" srcId="{B4FD7851-BCC6-43E6-A73D-40255D4C390E}" destId="{6AD88CE2-57C2-4F8E-AD8F-0F47CD628120}" srcOrd="4" destOrd="0" presId="urn:microsoft.com/office/officeart/2005/8/layout/radial6"/>
    <dgm:cxn modelId="{E088F465-2892-430E-A3D0-9780AB59AE81}" type="presParOf" srcId="{B4FD7851-BCC6-43E6-A73D-40255D4C390E}" destId="{C4477367-4C09-4D7C-AD8D-41A043C20329}" srcOrd="5" destOrd="0" presId="urn:microsoft.com/office/officeart/2005/8/layout/radial6"/>
    <dgm:cxn modelId="{1EFED1FF-4EBE-4BD6-90E6-2D831CCF18B1}" type="presParOf" srcId="{B4FD7851-BCC6-43E6-A73D-40255D4C390E}" destId="{2565636D-7862-40CC-8F8E-EB3DC4506A9A}" srcOrd="6" destOrd="0" presId="urn:microsoft.com/office/officeart/2005/8/layout/radial6"/>
    <dgm:cxn modelId="{F7E9347C-4411-433C-9B2A-70A38138F9EB}" type="presParOf" srcId="{B4FD7851-BCC6-43E6-A73D-40255D4C390E}" destId="{C830C0B8-C827-4367-A208-9769029F4775}" srcOrd="7" destOrd="0" presId="urn:microsoft.com/office/officeart/2005/8/layout/radial6"/>
    <dgm:cxn modelId="{CFE2A6EB-3F09-455F-86F8-667355837F3F}" type="presParOf" srcId="{B4FD7851-BCC6-43E6-A73D-40255D4C390E}" destId="{723B94E2-73D2-42E8-94EE-170EA4F31AB5}" srcOrd="8" destOrd="0" presId="urn:microsoft.com/office/officeart/2005/8/layout/radial6"/>
    <dgm:cxn modelId="{5672D669-5503-436D-9C38-B11D98DDF3F6}" type="presParOf" srcId="{B4FD7851-BCC6-43E6-A73D-40255D4C390E}" destId="{A172E8CE-A93D-4E57-BC63-87220C8BD0A6}"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3BD789-A9EF-4308-89BA-396DB698995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098DAB3-B5D4-4C91-B01E-F98438629D27}">
      <dgm:prSet phldrT="[Text]"/>
      <dgm:spPr/>
      <dgm:t>
        <a:bodyPr/>
        <a:lstStyle/>
        <a:p>
          <a:r>
            <a:rPr lang="en-US" dirty="0" smtClean="0"/>
            <a:t>Accounts Payable Cycle</a:t>
          </a:r>
          <a:endParaRPr lang="en-US" dirty="0"/>
        </a:p>
      </dgm:t>
    </dgm:pt>
    <dgm:pt modelId="{FFB39B19-5A8B-4BCF-8A35-CC2222520B82}" type="parTrans" cxnId="{09C920C0-6AA6-46B6-A054-D28C45A9B711}">
      <dgm:prSet/>
      <dgm:spPr/>
      <dgm:t>
        <a:bodyPr/>
        <a:lstStyle/>
        <a:p>
          <a:endParaRPr lang="en-US"/>
        </a:p>
      </dgm:t>
    </dgm:pt>
    <dgm:pt modelId="{BADF5C0B-148F-48E0-96A4-0E5489E386DD}" type="sibTrans" cxnId="{09C920C0-6AA6-46B6-A054-D28C45A9B711}">
      <dgm:prSet/>
      <dgm:spPr/>
      <dgm:t>
        <a:bodyPr/>
        <a:lstStyle/>
        <a:p>
          <a:endParaRPr lang="en-US"/>
        </a:p>
      </dgm:t>
    </dgm:pt>
    <dgm:pt modelId="{66EB8462-5622-4B2A-9A93-0FEDDF3015B4}">
      <dgm:prSet phldrT="[Text]"/>
      <dgm:spPr/>
      <dgm:t>
        <a:bodyPr/>
        <a:lstStyle/>
        <a:p>
          <a:r>
            <a:rPr lang="en-US" dirty="0" smtClean="0"/>
            <a:t>INVOICE</a:t>
          </a:r>
          <a:endParaRPr lang="en-US" dirty="0"/>
        </a:p>
      </dgm:t>
    </dgm:pt>
    <dgm:pt modelId="{A0D2DDE5-EF8E-4C9B-98DE-805AB01E013F}" type="parTrans" cxnId="{02AEC948-8E90-41E6-B618-3061616BAF1F}">
      <dgm:prSet/>
      <dgm:spPr/>
      <dgm:t>
        <a:bodyPr/>
        <a:lstStyle/>
        <a:p>
          <a:endParaRPr lang="en-US"/>
        </a:p>
      </dgm:t>
    </dgm:pt>
    <dgm:pt modelId="{FFB6CDE7-1D8B-4330-B6B9-851E7950FC81}" type="sibTrans" cxnId="{02AEC948-8E90-41E6-B618-3061616BAF1F}">
      <dgm:prSet/>
      <dgm:spPr/>
      <dgm:t>
        <a:bodyPr/>
        <a:lstStyle/>
        <a:p>
          <a:endParaRPr lang="en-US"/>
        </a:p>
      </dgm:t>
    </dgm:pt>
    <dgm:pt modelId="{A50140DF-0645-4D74-8456-3B5578A16807}">
      <dgm:prSet phldrT="[Text]"/>
      <dgm:spPr/>
      <dgm:t>
        <a:bodyPr/>
        <a:lstStyle/>
        <a:p>
          <a:r>
            <a:rPr lang="en-US" dirty="0" smtClean="0"/>
            <a:t>MATCH DOCUMENTATION</a:t>
          </a:r>
          <a:endParaRPr lang="en-US" dirty="0"/>
        </a:p>
      </dgm:t>
    </dgm:pt>
    <dgm:pt modelId="{4DBA6D90-CE1F-4B37-9B0D-18A114A19383}" type="parTrans" cxnId="{F5004D5C-A998-4744-8933-35FCC4308998}">
      <dgm:prSet/>
      <dgm:spPr/>
      <dgm:t>
        <a:bodyPr/>
        <a:lstStyle/>
        <a:p>
          <a:endParaRPr lang="en-US"/>
        </a:p>
      </dgm:t>
    </dgm:pt>
    <dgm:pt modelId="{C639B47F-F931-4DBD-AE7F-C38B822D9913}" type="sibTrans" cxnId="{F5004D5C-A998-4744-8933-35FCC4308998}">
      <dgm:prSet/>
      <dgm:spPr/>
      <dgm:t>
        <a:bodyPr/>
        <a:lstStyle/>
        <a:p>
          <a:endParaRPr lang="en-US"/>
        </a:p>
      </dgm:t>
    </dgm:pt>
    <dgm:pt modelId="{B33ADF9D-D6AF-4D9A-8835-95B4C063B3EA}">
      <dgm:prSet phldrT="[Text]"/>
      <dgm:spPr/>
      <dgm:t>
        <a:bodyPr/>
        <a:lstStyle/>
        <a:p>
          <a:r>
            <a:rPr lang="en-US" dirty="0" smtClean="0"/>
            <a:t>PROCESS INVOICE FOR PAYMENT</a:t>
          </a:r>
          <a:endParaRPr lang="en-US" dirty="0"/>
        </a:p>
      </dgm:t>
    </dgm:pt>
    <dgm:pt modelId="{34F74920-CC1F-4AA0-B7FF-7BAA502B29EC}" type="parTrans" cxnId="{32535CB8-FBBD-4ECA-A799-EB2EFDF968FA}">
      <dgm:prSet/>
      <dgm:spPr/>
      <dgm:t>
        <a:bodyPr/>
        <a:lstStyle/>
        <a:p>
          <a:endParaRPr lang="en-US"/>
        </a:p>
      </dgm:t>
    </dgm:pt>
    <dgm:pt modelId="{CAEC2FAA-F973-4ABF-8734-13DA75503E8F}" type="sibTrans" cxnId="{32535CB8-FBBD-4ECA-A799-EB2EFDF968FA}">
      <dgm:prSet/>
      <dgm:spPr/>
      <dgm:t>
        <a:bodyPr/>
        <a:lstStyle/>
        <a:p>
          <a:endParaRPr lang="en-US"/>
        </a:p>
      </dgm:t>
    </dgm:pt>
    <dgm:pt modelId="{456A8496-7C45-4F52-A1C4-CB09AF6FC1FA}">
      <dgm:prSet phldrT="[Text]"/>
      <dgm:spPr/>
      <dgm:t>
        <a:bodyPr/>
        <a:lstStyle/>
        <a:p>
          <a:r>
            <a:rPr lang="en-US" dirty="0" smtClean="0"/>
            <a:t>RECONCILE PCARD STATEMENT</a:t>
          </a:r>
        </a:p>
      </dgm:t>
    </dgm:pt>
    <dgm:pt modelId="{A160C614-7C5C-485E-88DB-491E8B380192}" type="parTrans" cxnId="{138EFC02-2E5E-4370-9055-762E6F64FCAE}">
      <dgm:prSet/>
      <dgm:spPr/>
      <dgm:t>
        <a:bodyPr/>
        <a:lstStyle/>
        <a:p>
          <a:endParaRPr lang="en-US"/>
        </a:p>
      </dgm:t>
    </dgm:pt>
    <dgm:pt modelId="{EAE3FF51-0B69-405E-B117-F14C29E87D6E}" type="sibTrans" cxnId="{138EFC02-2E5E-4370-9055-762E6F64FCAE}">
      <dgm:prSet/>
      <dgm:spPr/>
      <dgm:t>
        <a:bodyPr/>
        <a:lstStyle/>
        <a:p>
          <a:endParaRPr lang="en-US"/>
        </a:p>
      </dgm:t>
    </dgm:pt>
    <dgm:pt modelId="{482420A7-552B-42C1-8C84-73CC9A7C835F}">
      <dgm:prSet/>
      <dgm:spPr/>
      <dgm:t>
        <a:bodyPr/>
        <a:lstStyle/>
        <a:p>
          <a:r>
            <a:rPr lang="en-US" dirty="0" smtClean="0"/>
            <a:t>PAYMENT</a:t>
          </a:r>
        </a:p>
        <a:p>
          <a:r>
            <a:rPr lang="en-US" dirty="0" smtClean="0"/>
            <a:t>(WVSAO)</a:t>
          </a:r>
          <a:endParaRPr lang="en-US" dirty="0"/>
        </a:p>
      </dgm:t>
    </dgm:pt>
    <dgm:pt modelId="{6AAA1974-E7A5-45B5-8389-DE6366EF9690}" type="parTrans" cxnId="{8E8CFA71-36FB-465F-88CC-0BA4ED8E1FA4}">
      <dgm:prSet/>
      <dgm:spPr/>
      <dgm:t>
        <a:bodyPr/>
        <a:lstStyle/>
        <a:p>
          <a:endParaRPr lang="en-US"/>
        </a:p>
      </dgm:t>
    </dgm:pt>
    <dgm:pt modelId="{F07B7C31-C7AB-4591-8179-D8CED5DCDD16}" type="sibTrans" cxnId="{8E8CFA71-36FB-465F-88CC-0BA4ED8E1FA4}">
      <dgm:prSet/>
      <dgm:spPr/>
      <dgm:t>
        <a:bodyPr/>
        <a:lstStyle/>
        <a:p>
          <a:endParaRPr lang="en-US"/>
        </a:p>
      </dgm:t>
    </dgm:pt>
    <dgm:pt modelId="{AC41ACA9-2B41-4FFE-982A-E99A03FFB36C}" type="pres">
      <dgm:prSet presAssocID="{913BD789-A9EF-4308-89BA-396DB6989956}" presName="Name0" presStyleCnt="0">
        <dgm:presLayoutVars>
          <dgm:chMax val="1"/>
          <dgm:dir/>
          <dgm:animLvl val="ctr"/>
          <dgm:resizeHandles val="exact"/>
        </dgm:presLayoutVars>
      </dgm:prSet>
      <dgm:spPr/>
      <dgm:t>
        <a:bodyPr/>
        <a:lstStyle/>
        <a:p>
          <a:endParaRPr lang="en-US"/>
        </a:p>
      </dgm:t>
    </dgm:pt>
    <dgm:pt modelId="{B227B99E-B048-4D18-AB74-C6B378B678A9}" type="pres">
      <dgm:prSet presAssocID="{D098DAB3-B5D4-4C91-B01E-F98438629D27}" presName="centerShape" presStyleLbl="node0" presStyleIdx="0" presStyleCnt="1"/>
      <dgm:spPr/>
      <dgm:t>
        <a:bodyPr/>
        <a:lstStyle/>
        <a:p>
          <a:endParaRPr lang="en-US"/>
        </a:p>
      </dgm:t>
    </dgm:pt>
    <dgm:pt modelId="{0F7E7957-BD1A-46EB-9C82-3A88EFF9C304}" type="pres">
      <dgm:prSet presAssocID="{66EB8462-5622-4B2A-9A93-0FEDDF3015B4}" presName="node" presStyleLbl="node1" presStyleIdx="0" presStyleCnt="5">
        <dgm:presLayoutVars>
          <dgm:bulletEnabled val="1"/>
        </dgm:presLayoutVars>
      </dgm:prSet>
      <dgm:spPr/>
      <dgm:t>
        <a:bodyPr/>
        <a:lstStyle/>
        <a:p>
          <a:endParaRPr lang="en-US"/>
        </a:p>
      </dgm:t>
    </dgm:pt>
    <dgm:pt modelId="{713CADB3-F660-497A-85BA-E59633CD203E}" type="pres">
      <dgm:prSet presAssocID="{66EB8462-5622-4B2A-9A93-0FEDDF3015B4}" presName="dummy" presStyleCnt="0"/>
      <dgm:spPr/>
    </dgm:pt>
    <dgm:pt modelId="{6962D2D6-1BE2-4013-9E50-50D9E4682092}" type="pres">
      <dgm:prSet presAssocID="{FFB6CDE7-1D8B-4330-B6B9-851E7950FC81}" presName="sibTrans" presStyleLbl="sibTrans2D1" presStyleIdx="0" presStyleCnt="5"/>
      <dgm:spPr/>
      <dgm:t>
        <a:bodyPr/>
        <a:lstStyle/>
        <a:p>
          <a:endParaRPr lang="en-US"/>
        </a:p>
      </dgm:t>
    </dgm:pt>
    <dgm:pt modelId="{974EDEB6-3B0F-4701-90F4-CA07BBB66DD1}" type="pres">
      <dgm:prSet presAssocID="{A50140DF-0645-4D74-8456-3B5578A16807}" presName="node" presStyleLbl="node1" presStyleIdx="1" presStyleCnt="5">
        <dgm:presLayoutVars>
          <dgm:bulletEnabled val="1"/>
        </dgm:presLayoutVars>
      </dgm:prSet>
      <dgm:spPr/>
      <dgm:t>
        <a:bodyPr/>
        <a:lstStyle/>
        <a:p>
          <a:endParaRPr lang="en-US"/>
        </a:p>
      </dgm:t>
    </dgm:pt>
    <dgm:pt modelId="{EF203A19-B38C-4E2F-92B9-8E2A6D0EB0B3}" type="pres">
      <dgm:prSet presAssocID="{A50140DF-0645-4D74-8456-3B5578A16807}" presName="dummy" presStyleCnt="0"/>
      <dgm:spPr/>
    </dgm:pt>
    <dgm:pt modelId="{C28F1463-5E82-430A-9B72-DE1DB509A718}" type="pres">
      <dgm:prSet presAssocID="{C639B47F-F931-4DBD-AE7F-C38B822D9913}" presName="sibTrans" presStyleLbl="sibTrans2D1" presStyleIdx="1" presStyleCnt="5"/>
      <dgm:spPr/>
      <dgm:t>
        <a:bodyPr/>
        <a:lstStyle/>
        <a:p>
          <a:endParaRPr lang="en-US"/>
        </a:p>
      </dgm:t>
    </dgm:pt>
    <dgm:pt modelId="{DBAB2789-859F-4B9B-9600-5BA7FE3D0A86}" type="pres">
      <dgm:prSet presAssocID="{B33ADF9D-D6AF-4D9A-8835-95B4C063B3EA}" presName="node" presStyleLbl="node1" presStyleIdx="2" presStyleCnt="5">
        <dgm:presLayoutVars>
          <dgm:bulletEnabled val="1"/>
        </dgm:presLayoutVars>
      </dgm:prSet>
      <dgm:spPr/>
      <dgm:t>
        <a:bodyPr/>
        <a:lstStyle/>
        <a:p>
          <a:endParaRPr lang="en-US"/>
        </a:p>
      </dgm:t>
    </dgm:pt>
    <dgm:pt modelId="{021B9B6B-291A-4E6C-AFD0-BBCFB0D50A73}" type="pres">
      <dgm:prSet presAssocID="{B33ADF9D-D6AF-4D9A-8835-95B4C063B3EA}" presName="dummy" presStyleCnt="0"/>
      <dgm:spPr/>
    </dgm:pt>
    <dgm:pt modelId="{1F15EF5E-BA0F-4AD9-9F1F-087404CCFE40}" type="pres">
      <dgm:prSet presAssocID="{CAEC2FAA-F973-4ABF-8734-13DA75503E8F}" presName="sibTrans" presStyleLbl="sibTrans2D1" presStyleIdx="2" presStyleCnt="5"/>
      <dgm:spPr/>
      <dgm:t>
        <a:bodyPr/>
        <a:lstStyle/>
        <a:p>
          <a:endParaRPr lang="en-US"/>
        </a:p>
      </dgm:t>
    </dgm:pt>
    <dgm:pt modelId="{DBFEC67F-8726-455D-BDC7-981F2CF364CA}" type="pres">
      <dgm:prSet presAssocID="{456A8496-7C45-4F52-A1C4-CB09AF6FC1FA}" presName="node" presStyleLbl="node1" presStyleIdx="3" presStyleCnt="5">
        <dgm:presLayoutVars>
          <dgm:bulletEnabled val="1"/>
        </dgm:presLayoutVars>
      </dgm:prSet>
      <dgm:spPr/>
      <dgm:t>
        <a:bodyPr/>
        <a:lstStyle/>
        <a:p>
          <a:endParaRPr lang="en-US"/>
        </a:p>
      </dgm:t>
    </dgm:pt>
    <dgm:pt modelId="{2EBCD4BF-D18E-4E33-91C3-4563728673BF}" type="pres">
      <dgm:prSet presAssocID="{456A8496-7C45-4F52-A1C4-CB09AF6FC1FA}" presName="dummy" presStyleCnt="0"/>
      <dgm:spPr/>
    </dgm:pt>
    <dgm:pt modelId="{227FD20C-4787-4C21-9490-E65FE697F17D}" type="pres">
      <dgm:prSet presAssocID="{EAE3FF51-0B69-405E-B117-F14C29E87D6E}" presName="sibTrans" presStyleLbl="sibTrans2D1" presStyleIdx="3" presStyleCnt="5"/>
      <dgm:spPr/>
      <dgm:t>
        <a:bodyPr/>
        <a:lstStyle/>
        <a:p>
          <a:endParaRPr lang="en-US"/>
        </a:p>
      </dgm:t>
    </dgm:pt>
    <dgm:pt modelId="{5919B505-CE81-41DA-A2F3-34E2C1148D69}" type="pres">
      <dgm:prSet presAssocID="{482420A7-552B-42C1-8C84-73CC9A7C835F}" presName="node" presStyleLbl="node1" presStyleIdx="4" presStyleCnt="5">
        <dgm:presLayoutVars>
          <dgm:bulletEnabled val="1"/>
        </dgm:presLayoutVars>
      </dgm:prSet>
      <dgm:spPr/>
      <dgm:t>
        <a:bodyPr/>
        <a:lstStyle/>
        <a:p>
          <a:endParaRPr lang="en-US"/>
        </a:p>
      </dgm:t>
    </dgm:pt>
    <dgm:pt modelId="{902A326C-5D52-4471-B23F-088B2F97811D}" type="pres">
      <dgm:prSet presAssocID="{482420A7-552B-42C1-8C84-73CC9A7C835F}" presName="dummy" presStyleCnt="0"/>
      <dgm:spPr/>
    </dgm:pt>
    <dgm:pt modelId="{462C2208-C06A-415F-BBB8-7B4529F14AA4}" type="pres">
      <dgm:prSet presAssocID="{F07B7C31-C7AB-4591-8179-D8CED5DCDD16}" presName="sibTrans" presStyleLbl="sibTrans2D1" presStyleIdx="4" presStyleCnt="5"/>
      <dgm:spPr/>
      <dgm:t>
        <a:bodyPr/>
        <a:lstStyle/>
        <a:p>
          <a:endParaRPr lang="en-US"/>
        </a:p>
      </dgm:t>
    </dgm:pt>
  </dgm:ptLst>
  <dgm:cxnLst>
    <dgm:cxn modelId="{138EFC02-2E5E-4370-9055-762E6F64FCAE}" srcId="{D098DAB3-B5D4-4C91-B01E-F98438629D27}" destId="{456A8496-7C45-4F52-A1C4-CB09AF6FC1FA}" srcOrd="3" destOrd="0" parTransId="{A160C614-7C5C-485E-88DB-491E8B380192}" sibTransId="{EAE3FF51-0B69-405E-B117-F14C29E87D6E}"/>
    <dgm:cxn modelId="{09C920C0-6AA6-46B6-A054-D28C45A9B711}" srcId="{913BD789-A9EF-4308-89BA-396DB6989956}" destId="{D098DAB3-B5D4-4C91-B01E-F98438629D27}" srcOrd="0" destOrd="0" parTransId="{FFB39B19-5A8B-4BCF-8A35-CC2222520B82}" sibTransId="{BADF5C0B-148F-48E0-96A4-0E5489E386DD}"/>
    <dgm:cxn modelId="{1218A070-31E1-4AD4-897C-0DC47D9CEEAA}" type="presOf" srcId="{66EB8462-5622-4B2A-9A93-0FEDDF3015B4}" destId="{0F7E7957-BD1A-46EB-9C82-3A88EFF9C304}" srcOrd="0" destOrd="0" presId="urn:microsoft.com/office/officeart/2005/8/layout/radial6"/>
    <dgm:cxn modelId="{59631E25-7DC8-4869-8305-F2BC22DD6BE9}" type="presOf" srcId="{D098DAB3-B5D4-4C91-B01E-F98438629D27}" destId="{B227B99E-B048-4D18-AB74-C6B378B678A9}" srcOrd="0" destOrd="0" presId="urn:microsoft.com/office/officeart/2005/8/layout/radial6"/>
    <dgm:cxn modelId="{02AEC948-8E90-41E6-B618-3061616BAF1F}" srcId="{D098DAB3-B5D4-4C91-B01E-F98438629D27}" destId="{66EB8462-5622-4B2A-9A93-0FEDDF3015B4}" srcOrd="0" destOrd="0" parTransId="{A0D2DDE5-EF8E-4C9B-98DE-805AB01E013F}" sibTransId="{FFB6CDE7-1D8B-4330-B6B9-851E7950FC81}"/>
    <dgm:cxn modelId="{A25EC51E-350B-47BF-8D86-8423C6564286}" type="presOf" srcId="{FFB6CDE7-1D8B-4330-B6B9-851E7950FC81}" destId="{6962D2D6-1BE2-4013-9E50-50D9E4682092}" srcOrd="0" destOrd="0" presId="urn:microsoft.com/office/officeart/2005/8/layout/radial6"/>
    <dgm:cxn modelId="{8164060F-B29D-49D2-83B0-A31451F0ABFA}" type="presOf" srcId="{482420A7-552B-42C1-8C84-73CC9A7C835F}" destId="{5919B505-CE81-41DA-A2F3-34E2C1148D69}" srcOrd="0" destOrd="0" presId="urn:microsoft.com/office/officeart/2005/8/layout/radial6"/>
    <dgm:cxn modelId="{F4D4812F-4403-478E-9551-218F8C2D6889}" type="presOf" srcId="{F07B7C31-C7AB-4591-8179-D8CED5DCDD16}" destId="{462C2208-C06A-415F-BBB8-7B4529F14AA4}" srcOrd="0" destOrd="0" presId="urn:microsoft.com/office/officeart/2005/8/layout/radial6"/>
    <dgm:cxn modelId="{32535CB8-FBBD-4ECA-A799-EB2EFDF968FA}" srcId="{D098DAB3-B5D4-4C91-B01E-F98438629D27}" destId="{B33ADF9D-D6AF-4D9A-8835-95B4C063B3EA}" srcOrd="2" destOrd="0" parTransId="{34F74920-CC1F-4AA0-B7FF-7BAA502B29EC}" sibTransId="{CAEC2FAA-F973-4ABF-8734-13DA75503E8F}"/>
    <dgm:cxn modelId="{525FDFBB-628F-4710-B8B8-A29DF12C4185}" type="presOf" srcId="{C639B47F-F931-4DBD-AE7F-C38B822D9913}" destId="{C28F1463-5E82-430A-9B72-DE1DB509A718}" srcOrd="0" destOrd="0" presId="urn:microsoft.com/office/officeart/2005/8/layout/radial6"/>
    <dgm:cxn modelId="{37F7ECCF-22FE-42D8-985D-61374BB8D835}" type="presOf" srcId="{456A8496-7C45-4F52-A1C4-CB09AF6FC1FA}" destId="{DBFEC67F-8726-455D-BDC7-981F2CF364CA}" srcOrd="0" destOrd="0" presId="urn:microsoft.com/office/officeart/2005/8/layout/radial6"/>
    <dgm:cxn modelId="{E1EAC44D-84A9-4725-AA2B-5582C81EFA79}" type="presOf" srcId="{B33ADF9D-D6AF-4D9A-8835-95B4C063B3EA}" destId="{DBAB2789-859F-4B9B-9600-5BA7FE3D0A86}" srcOrd="0" destOrd="0" presId="urn:microsoft.com/office/officeart/2005/8/layout/radial6"/>
    <dgm:cxn modelId="{8E8CFA71-36FB-465F-88CC-0BA4ED8E1FA4}" srcId="{D098DAB3-B5D4-4C91-B01E-F98438629D27}" destId="{482420A7-552B-42C1-8C84-73CC9A7C835F}" srcOrd="4" destOrd="0" parTransId="{6AAA1974-E7A5-45B5-8389-DE6366EF9690}" sibTransId="{F07B7C31-C7AB-4591-8179-D8CED5DCDD16}"/>
    <dgm:cxn modelId="{D6318F9A-8027-419A-8796-2939E6EEE82A}" type="presOf" srcId="{913BD789-A9EF-4308-89BA-396DB6989956}" destId="{AC41ACA9-2B41-4FFE-982A-E99A03FFB36C}" srcOrd="0" destOrd="0" presId="urn:microsoft.com/office/officeart/2005/8/layout/radial6"/>
    <dgm:cxn modelId="{2C760D47-3FE9-4F4C-BC1E-EB2C2C3B50D7}" type="presOf" srcId="{A50140DF-0645-4D74-8456-3B5578A16807}" destId="{974EDEB6-3B0F-4701-90F4-CA07BBB66DD1}" srcOrd="0" destOrd="0" presId="urn:microsoft.com/office/officeart/2005/8/layout/radial6"/>
    <dgm:cxn modelId="{7E863669-C4D4-4AA8-9490-14DE0C3F2A6E}" type="presOf" srcId="{EAE3FF51-0B69-405E-B117-F14C29E87D6E}" destId="{227FD20C-4787-4C21-9490-E65FE697F17D}" srcOrd="0" destOrd="0" presId="urn:microsoft.com/office/officeart/2005/8/layout/radial6"/>
    <dgm:cxn modelId="{45511159-446F-4D5C-B392-806347E8AE7F}" type="presOf" srcId="{CAEC2FAA-F973-4ABF-8734-13DA75503E8F}" destId="{1F15EF5E-BA0F-4AD9-9F1F-087404CCFE40}" srcOrd="0" destOrd="0" presId="urn:microsoft.com/office/officeart/2005/8/layout/radial6"/>
    <dgm:cxn modelId="{F5004D5C-A998-4744-8933-35FCC4308998}" srcId="{D098DAB3-B5D4-4C91-B01E-F98438629D27}" destId="{A50140DF-0645-4D74-8456-3B5578A16807}" srcOrd="1" destOrd="0" parTransId="{4DBA6D90-CE1F-4B37-9B0D-18A114A19383}" sibTransId="{C639B47F-F931-4DBD-AE7F-C38B822D9913}"/>
    <dgm:cxn modelId="{2825173A-D1AA-4FC8-944D-4B496903B833}" type="presParOf" srcId="{AC41ACA9-2B41-4FFE-982A-E99A03FFB36C}" destId="{B227B99E-B048-4D18-AB74-C6B378B678A9}" srcOrd="0" destOrd="0" presId="urn:microsoft.com/office/officeart/2005/8/layout/radial6"/>
    <dgm:cxn modelId="{5A423A50-D9E3-488F-8D8E-574610D440DC}" type="presParOf" srcId="{AC41ACA9-2B41-4FFE-982A-E99A03FFB36C}" destId="{0F7E7957-BD1A-46EB-9C82-3A88EFF9C304}" srcOrd="1" destOrd="0" presId="urn:microsoft.com/office/officeart/2005/8/layout/radial6"/>
    <dgm:cxn modelId="{515D40A5-64F5-4152-AE63-17690E114975}" type="presParOf" srcId="{AC41ACA9-2B41-4FFE-982A-E99A03FFB36C}" destId="{713CADB3-F660-497A-85BA-E59633CD203E}" srcOrd="2" destOrd="0" presId="urn:microsoft.com/office/officeart/2005/8/layout/radial6"/>
    <dgm:cxn modelId="{539F8B21-DFF3-41F5-9831-852B16A75237}" type="presParOf" srcId="{AC41ACA9-2B41-4FFE-982A-E99A03FFB36C}" destId="{6962D2D6-1BE2-4013-9E50-50D9E4682092}" srcOrd="3" destOrd="0" presId="urn:microsoft.com/office/officeart/2005/8/layout/radial6"/>
    <dgm:cxn modelId="{7A8B876D-BFE8-472C-83F0-C2CA297BA10B}" type="presParOf" srcId="{AC41ACA9-2B41-4FFE-982A-E99A03FFB36C}" destId="{974EDEB6-3B0F-4701-90F4-CA07BBB66DD1}" srcOrd="4" destOrd="0" presId="urn:microsoft.com/office/officeart/2005/8/layout/radial6"/>
    <dgm:cxn modelId="{5022A271-9E5D-4A66-91CE-42577C51DE03}" type="presParOf" srcId="{AC41ACA9-2B41-4FFE-982A-E99A03FFB36C}" destId="{EF203A19-B38C-4E2F-92B9-8E2A6D0EB0B3}" srcOrd="5" destOrd="0" presId="urn:microsoft.com/office/officeart/2005/8/layout/radial6"/>
    <dgm:cxn modelId="{0BE0CC6B-93AA-4095-8010-31437F9CE760}" type="presParOf" srcId="{AC41ACA9-2B41-4FFE-982A-E99A03FFB36C}" destId="{C28F1463-5E82-430A-9B72-DE1DB509A718}" srcOrd="6" destOrd="0" presId="urn:microsoft.com/office/officeart/2005/8/layout/radial6"/>
    <dgm:cxn modelId="{B1CB9568-C03E-48E3-B8D0-CA0B6D844836}" type="presParOf" srcId="{AC41ACA9-2B41-4FFE-982A-E99A03FFB36C}" destId="{DBAB2789-859F-4B9B-9600-5BA7FE3D0A86}" srcOrd="7" destOrd="0" presId="urn:microsoft.com/office/officeart/2005/8/layout/radial6"/>
    <dgm:cxn modelId="{CD70BE15-7A6B-4B94-9445-E7620ED4267E}" type="presParOf" srcId="{AC41ACA9-2B41-4FFE-982A-E99A03FFB36C}" destId="{021B9B6B-291A-4E6C-AFD0-BBCFB0D50A73}" srcOrd="8" destOrd="0" presId="urn:microsoft.com/office/officeart/2005/8/layout/radial6"/>
    <dgm:cxn modelId="{2C8EFF15-1A70-4B4D-8EC4-C2E93B2396AE}" type="presParOf" srcId="{AC41ACA9-2B41-4FFE-982A-E99A03FFB36C}" destId="{1F15EF5E-BA0F-4AD9-9F1F-087404CCFE40}" srcOrd="9" destOrd="0" presId="urn:microsoft.com/office/officeart/2005/8/layout/radial6"/>
    <dgm:cxn modelId="{502227E3-2569-44C9-B2EF-9B9D3A1E82D5}" type="presParOf" srcId="{AC41ACA9-2B41-4FFE-982A-E99A03FFB36C}" destId="{DBFEC67F-8726-455D-BDC7-981F2CF364CA}" srcOrd="10" destOrd="0" presId="urn:microsoft.com/office/officeart/2005/8/layout/radial6"/>
    <dgm:cxn modelId="{F74AC365-700C-42A1-96E5-08FE1E0D4526}" type="presParOf" srcId="{AC41ACA9-2B41-4FFE-982A-E99A03FFB36C}" destId="{2EBCD4BF-D18E-4E33-91C3-4563728673BF}" srcOrd="11" destOrd="0" presId="urn:microsoft.com/office/officeart/2005/8/layout/radial6"/>
    <dgm:cxn modelId="{E3FE9D68-5555-4728-846C-B4D5D62FFA04}" type="presParOf" srcId="{AC41ACA9-2B41-4FFE-982A-E99A03FFB36C}" destId="{227FD20C-4787-4C21-9490-E65FE697F17D}" srcOrd="12" destOrd="0" presId="urn:microsoft.com/office/officeart/2005/8/layout/radial6"/>
    <dgm:cxn modelId="{739CFB5F-509C-46AA-A06C-6E7AB271F743}" type="presParOf" srcId="{AC41ACA9-2B41-4FFE-982A-E99A03FFB36C}" destId="{5919B505-CE81-41DA-A2F3-34E2C1148D69}" srcOrd="13" destOrd="0" presId="urn:microsoft.com/office/officeart/2005/8/layout/radial6"/>
    <dgm:cxn modelId="{BE41CEAB-65F6-4F19-B509-F505D850E3B0}" type="presParOf" srcId="{AC41ACA9-2B41-4FFE-982A-E99A03FFB36C}" destId="{902A326C-5D52-4471-B23F-088B2F97811D}" srcOrd="14" destOrd="0" presId="urn:microsoft.com/office/officeart/2005/8/layout/radial6"/>
    <dgm:cxn modelId="{1E238444-9B8F-43B4-807C-6B002FEA6A90}" type="presParOf" srcId="{AC41ACA9-2B41-4FFE-982A-E99A03FFB36C}" destId="{462C2208-C06A-415F-BBB8-7B4529F14AA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2493D-3B7A-4B8B-8C37-8BF445F3BC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3B54541-EBC2-4690-922F-4A3CCE82BC16}">
      <dgm:prSet phldrT="[Text]" custT="1"/>
      <dgm:spPr/>
      <dgm:t>
        <a:bodyPr/>
        <a:lstStyle/>
        <a:p>
          <a:r>
            <a:rPr lang="en-US" sz="1400" dirty="0" smtClean="0"/>
            <a:t>Purchase Order Issued to the Vendor to place Order</a:t>
          </a:r>
          <a:endParaRPr lang="en-US" sz="1400" dirty="0"/>
        </a:p>
      </dgm:t>
    </dgm:pt>
    <dgm:pt modelId="{2EF7B65A-8021-4044-BA39-17BFC788737F}" type="parTrans" cxnId="{E1EB0652-325B-4DA5-AD32-9666649D9AE8}">
      <dgm:prSet/>
      <dgm:spPr/>
      <dgm:t>
        <a:bodyPr/>
        <a:lstStyle/>
        <a:p>
          <a:endParaRPr lang="en-US"/>
        </a:p>
      </dgm:t>
    </dgm:pt>
    <dgm:pt modelId="{21A27724-97F5-468E-A2BA-6C8E522AC9CD}" type="sibTrans" cxnId="{E1EB0652-325B-4DA5-AD32-9666649D9AE8}">
      <dgm:prSet/>
      <dgm:spPr/>
      <dgm:t>
        <a:bodyPr/>
        <a:lstStyle/>
        <a:p>
          <a:endParaRPr lang="en-US"/>
        </a:p>
      </dgm:t>
    </dgm:pt>
    <dgm:pt modelId="{415D784E-E194-405B-BC8E-2E8EE05966F8}">
      <dgm:prSet phldrT="[Text]" custT="1"/>
      <dgm:spPr/>
      <dgm:t>
        <a:bodyPr/>
        <a:lstStyle/>
        <a:p>
          <a:r>
            <a:rPr lang="en-US" sz="1400" dirty="0" smtClean="0"/>
            <a:t>Purchasing Orders.</a:t>
          </a:r>
          <a:endParaRPr lang="en-US" sz="1400" dirty="0"/>
        </a:p>
      </dgm:t>
    </dgm:pt>
    <dgm:pt modelId="{9B6D0FB9-926B-4ED3-B700-4E86109D25D6}" type="parTrans" cxnId="{45E02D17-DD01-4F14-B1DA-9921112E33C7}">
      <dgm:prSet/>
      <dgm:spPr/>
      <dgm:t>
        <a:bodyPr/>
        <a:lstStyle/>
        <a:p>
          <a:endParaRPr lang="en-US"/>
        </a:p>
      </dgm:t>
    </dgm:pt>
    <dgm:pt modelId="{5DA9C02B-F290-48C2-AD52-7666BF7DFF59}" type="sibTrans" cxnId="{45E02D17-DD01-4F14-B1DA-9921112E33C7}">
      <dgm:prSet/>
      <dgm:spPr/>
      <dgm:t>
        <a:bodyPr/>
        <a:lstStyle/>
        <a:p>
          <a:endParaRPr lang="en-US"/>
        </a:p>
      </dgm:t>
    </dgm:pt>
    <dgm:pt modelId="{6CEB9BEC-6534-42AD-B343-E3E6C97D3416}">
      <dgm:prSet phldrT="[Text]" custT="1"/>
      <dgm:spPr/>
      <dgm:t>
        <a:bodyPr/>
        <a:lstStyle/>
        <a:p>
          <a:r>
            <a:rPr lang="en-US" sz="1400" dirty="0" smtClean="0"/>
            <a:t>Accounts Payable pays.</a:t>
          </a:r>
          <a:endParaRPr lang="en-US" sz="1400" dirty="0"/>
        </a:p>
      </dgm:t>
    </dgm:pt>
    <dgm:pt modelId="{3B090F9B-EDC8-42D0-8245-533AA1AED9AD}" type="parTrans" cxnId="{AA49D610-0982-468D-A414-11BCEA3A7316}">
      <dgm:prSet/>
      <dgm:spPr/>
      <dgm:t>
        <a:bodyPr/>
        <a:lstStyle/>
        <a:p>
          <a:endParaRPr lang="en-US"/>
        </a:p>
      </dgm:t>
    </dgm:pt>
    <dgm:pt modelId="{77B400DF-357B-4467-A2C7-FAA0DB2E49A7}" type="sibTrans" cxnId="{AA49D610-0982-468D-A414-11BCEA3A7316}">
      <dgm:prSet/>
      <dgm:spPr/>
      <dgm:t>
        <a:bodyPr/>
        <a:lstStyle/>
        <a:p>
          <a:endParaRPr lang="en-US"/>
        </a:p>
      </dgm:t>
    </dgm:pt>
    <dgm:pt modelId="{E4BCE278-1BF7-4BFF-AFD5-CDDFCA0E04C9}">
      <dgm:prSet phldrT="[Text]" custT="1"/>
      <dgm:spPr/>
      <dgm:t>
        <a:bodyPr/>
        <a:lstStyle/>
        <a:p>
          <a:r>
            <a:rPr lang="en-US" sz="1400" dirty="0" smtClean="0"/>
            <a:t>Purchase Order Issued Internally for Accounting Purposes Only</a:t>
          </a:r>
          <a:endParaRPr lang="en-US" sz="1400" dirty="0"/>
        </a:p>
      </dgm:t>
    </dgm:pt>
    <dgm:pt modelId="{E52FA852-E7E6-426F-B40E-264217CB7FB8}" type="parTrans" cxnId="{6942CD63-3813-46BF-A277-08C106BE6A9E}">
      <dgm:prSet/>
      <dgm:spPr/>
      <dgm:t>
        <a:bodyPr/>
        <a:lstStyle/>
        <a:p>
          <a:endParaRPr lang="en-US"/>
        </a:p>
      </dgm:t>
    </dgm:pt>
    <dgm:pt modelId="{5A03CB9A-06A0-4CD7-A012-1CE77DFEEEA1}" type="sibTrans" cxnId="{6942CD63-3813-46BF-A277-08C106BE6A9E}">
      <dgm:prSet/>
      <dgm:spPr/>
      <dgm:t>
        <a:bodyPr/>
        <a:lstStyle/>
        <a:p>
          <a:endParaRPr lang="en-US"/>
        </a:p>
      </dgm:t>
    </dgm:pt>
    <dgm:pt modelId="{348ED200-C022-4BD2-B84A-F82599E92352}">
      <dgm:prSet phldrT="[Text]" custT="1"/>
      <dgm:spPr/>
      <dgm:t>
        <a:bodyPr/>
        <a:lstStyle/>
        <a:p>
          <a:r>
            <a:rPr lang="en-US" sz="1400" dirty="0" smtClean="0"/>
            <a:t>Unit Pays.</a:t>
          </a:r>
          <a:endParaRPr lang="en-US" sz="1400" dirty="0"/>
        </a:p>
      </dgm:t>
    </dgm:pt>
    <dgm:pt modelId="{44DA0F16-622F-47F5-AB2E-EA36C4DDFAB5}" type="parTrans" cxnId="{64BDF105-6FF6-4428-AF3B-9D506DB798A7}">
      <dgm:prSet/>
      <dgm:spPr/>
      <dgm:t>
        <a:bodyPr/>
        <a:lstStyle/>
        <a:p>
          <a:endParaRPr lang="en-US"/>
        </a:p>
      </dgm:t>
    </dgm:pt>
    <dgm:pt modelId="{7BB0FA1B-A0AD-471B-85B3-0DEE7159E321}" type="sibTrans" cxnId="{64BDF105-6FF6-4428-AF3B-9D506DB798A7}">
      <dgm:prSet/>
      <dgm:spPr/>
      <dgm:t>
        <a:bodyPr/>
        <a:lstStyle/>
        <a:p>
          <a:endParaRPr lang="en-US"/>
        </a:p>
      </dgm:t>
    </dgm:pt>
    <dgm:pt modelId="{03FF0A2B-F1BC-4C0B-9530-C628A3DC5C49}">
      <dgm:prSet custT="1"/>
      <dgm:spPr/>
      <dgm:t>
        <a:bodyPr/>
        <a:lstStyle/>
        <a:p>
          <a:r>
            <a:rPr lang="en-US" sz="1400" dirty="0" smtClean="0"/>
            <a:t>Purchase Order Not Required</a:t>
          </a:r>
          <a:endParaRPr lang="en-US" sz="1400" dirty="0"/>
        </a:p>
      </dgm:t>
    </dgm:pt>
    <dgm:pt modelId="{D8B2EECB-4F63-4550-9D29-BBE107573DE9}" type="parTrans" cxnId="{B31D2060-27A3-48BF-92EB-2BC177EC4507}">
      <dgm:prSet/>
      <dgm:spPr/>
      <dgm:t>
        <a:bodyPr/>
        <a:lstStyle/>
        <a:p>
          <a:endParaRPr lang="en-US"/>
        </a:p>
      </dgm:t>
    </dgm:pt>
    <dgm:pt modelId="{447AE2F3-E176-42D0-8DF1-C6BD3C8AB3FF}" type="sibTrans" cxnId="{B31D2060-27A3-48BF-92EB-2BC177EC4507}">
      <dgm:prSet/>
      <dgm:spPr/>
      <dgm:t>
        <a:bodyPr/>
        <a:lstStyle/>
        <a:p>
          <a:endParaRPr lang="en-US"/>
        </a:p>
      </dgm:t>
    </dgm:pt>
    <dgm:pt modelId="{A7FC29B5-B0AD-46E7-ACEA-358427E3DF5A}">
      <dgm:prSet phldrT="[Text]" custT="1"/>
      <dgm:spPr/>
      <dgm:t>
        <a:bodyPr/>
        <a:lstStyle/>
        <a:p>
          <a:r>
            <a:rPr lang="en-US" sz="1400" dirty="0" smtClean="0"/>
            <a:t>Generally for goods or services received prior to the issuance of a Purchase Order.</a:t>
          </a:r>
          <a:endParaRPr lang="en-US" sz="1400" dirty="0"/>
        </a:p>
      </dgm:t>
    </dgm:pt>
    <dgm:pt modelId="{9F2909D8-47AB-4CEE-99A9-FAFAA5566D8C}" type="parTrans" cxnId="{543A8755-12B2-447D-B079-12586BEAC2C9}">
      <dgm:prSet/>
      <dgm:spPr/>
    </dgm:pt>
    <dgm:pt modelId="{A173CC78-18D9-4631-AC3A-FF6688ED40A0}" type="sibTrans" cxnId="{543A8755-12B2-447D-B079-12586BEAC2C9}">
      <dgm:prSet/>
      <dgm:spPr/>
    </dgm:pt>
    <dgm:pt modelId="{20EA84E1-C2D5-48F6-8EB5-A26FCCA352A2}">
      <dgm:prSet custT="1"/>
      <dgm:spPr/>
      <dgm:t>
        <a:bodyPr/>
        <a:lstStyle/>
        <a:p>
          <a:r>
            <a:rPr lang="en-US" sz="1400" b="0" dirty="0" smtClean="0"/>
            <a:t>Unit Pays after the receipt of a Requisition approved by the Business Office.</a:t>
          </a:r>
          <a:endParaRPr lang="en-US" sz="1400" b="1" dirty="0"/>
        </a:p>
      </dgm:t>
    </dgm:pt>
    <dgm:pt modelId="{5AC4DC03-31DF-406B-A5CC-94DFE281356E}" type="parTrans" cxnId="{5449F6DF-F0A8-4F49-8A5B-3D93B18CA5A8}">
      <dgm:prSet/>
      <dgm:spPr/>
    </dgm:pt>
    <dgm:pt modelId="{1F93099D-D8EA-4CF4-94E8-AE5BD88135F8}" type="sibTrans" cxnId="{5449F6DF-F0A8-4F49-8A5B-3D93B18CA5A8}">
      <dgm:prSet/>
      <dgm:spPr/>
    </dgm:pt>
    <dgm:pt modelId="{D8CB0D75-1EEF-40AD-9376-F614B51B9FAB}">
      <dgm:prSet custT="1"/>
      <dgm:spPr/>
      <dgm:t>
        <a:bodyPr/>
        <a:lstStyle/>
        <a:p>
          <a:r>
            <a:rPr lang="en-US" sz="1400" b="0" dirty="0" smtClean="0"/>
            <a:t>Generally for goods.</a:t>
          </a:r>
          <a:endParaRPr lang="en-US" sz="1400" b="0" dirty="0"/>
        </a:p>
      </dgm:t>
    </dgm:pt>
    <dgm:pt modelId="{44926EE6-F8AA-4C67-8610-9E812093A1B1}" type="parTrans" cxnId="{558F3F70-89B9-4C07-A25B-B89E6C9C81B9}">
      <dgm:prSet/>
      <dgm:spPr/>
    </dgm:pt>
    <dgm:pt modelId="{CF9CC56C-9038-4CC4-947E-E90B17214103}" type="sibTrans" cxnId="{558F3F70-89B9-4C07-A25B-B89E6C9C81B9}">
      <dgm:prSet/>
      <dgm:spPr/>
    </dgm:pt>
    <dgm:pt modelId="{4321C918-2708-4EEE-8294-3EF55E18F157}">
      <dgm:prSet phldrT="[Text]" custT="1"/>
      <dgm:spPr/>
      <dgm:t>
        <a:bodyPr/>
        <a:lstStyle/>
        <a:p>
          <a:r>
            <a:rPr lang="en-US" sz="1400" dirty="0" smtClean="0"/>
            <a:t>For goods &amp; services.</a:t>
          </a:r>
          <a:endParaRPr lang="en-US" sz="1400" dirty="0"/>
        </a:p>
      </dgm:t>
    </dgm:pt>
    <dgm:pt modelId="{ECAD5B38-CDC0-4CF5-8B04-82F1214C049F}" type="parTrans" cxnId="{19B5D9FD-7A7B-4410-A4E6-DD2A870FDDB5}">
      <dgm:prSet/>
      <dgm:spPr/>
    </dgm:pt>
    <dgm:pt modelId="{2710789B-28CF-4BC9-950F-A0B4B410FA59}" type="sibTrans" cxnId="{19B5D9FD-7A7B-4410-A4E6-DD2A870FDDB5}">
      <dgm:prSet/>
      <dgm:spPr/>
    </dgm:pt>
    <dgm:pt modelId="{F19DF1E7-02DD-46D8-9AE4-3A0A308EAD09}" type="pres">
      <dgm:prSet presAssocID="{6022493D-3B7A-4B8B-8C37-8BF445F3BC65}" presName="Name0" presStyleCnt="0">
        <dgm:presLayoutVars>
          <dgm:dir/>
          <dgm:animLvl val="lvl"/>
          <dgm:resizeHandles val="exact"/>
        </dgm:presLayoutVars>
      </dgm:prSet>
      <dgm:spPr/>
      <dgm:t>
        <a:bodyPr/>
        <a:lstStyle/>
        <a:p>
          <a:endParaRPr lang="en-US"/>
        </a:p>
      </dgm:t>
    </dgm:pt>
    <dgm:pt modelId="{2864CBE0-3B8A-4FED-816E-2D2E88D94EFF}" type="pres">
      <dgm:prSet presAssocID="{83B54541-EBC2-4690-922F-4A3CCE82BC16}" presName="composite" presStyleCnt="0"/>
      <dgm:spPr/>
    </dgm:pt>
    <dgm:pt modelId="{C5A1EFCC-FDC2-49EC-9EB9-C7D4BFC4C3A9}" type="pres">
      <dgm:prSet presAssocID="{83B54541-EBC2-4690-922F-4A3CCE82BC16}" presName="parTx" presStyleLbl="alignNode1" presStyleIdx="0" presStyleCnt="3">
        <dgm:presLayoutVars>
          <dgm:chMax val="0"/>
          <dgm:chPref val="0"/>
          <dgm:bulletEnabled val="1"/>
        </dgm:presLayoutVars>
      </dgm:prSet>
      <dgm:spPr/>
      <dgm:t>
        <a:bodyPr/>
        <a:lstStyle/>
        <a:p>
          <a:endParaRPr lang="en-US"/>
        </a:p>
      </dgm:t>
    </dgm:pt>
    <dgm:pt modelId="{6A31FB2C-3EBC-45D8-8B89-F44213EA4CE3}" type="pres">
      <dgm:prSet presAssocID="{83B54541-EBC2-4690-922F-4A3CCE82BC16}" presName="desTx" presStyleLbl="alignAccFollowNode1" presStyleIdx="0" presStyleCnt="3" custScaleY="100000">
        <dgm:presLayoutVars>
          <dgm:bulletEnabled val="1"/>
        </dgm:presLayoutVars>
      </dgm:prSet>
      <dgm:spPr/>
      <dgm:t>
        <a:bodyPr/>
        <a:lstStyle/>
        <a:p>
          <a:endParaRPr lang="en-US"/>
        </a:p>
      </dgm:t>
    </dgm:pt>
    <dgm:pt modelId="{AD54F92D-7798-426D-A903-244DD6220268}" type="pres">
      <dgm:prSet presAssocID="{21A27724-97F5-468E-A2BA-6C8E522AC9CD}" presName="space" presStyleCnt="0"/>
      <dgm:spPr/>
    </dgm:pt>
    <dgm:pt modelId="{88D232C0-8A7F-4C7D-803E-BDC7F1BF8306}" type="pres">
      <dgm:prSet presAssocID="{E4BCE278-1BF7-4BFF-AFD5-CDDFCA0E04C9}" presName="composite" presStyleCnt="0"/>
      <dgm:spPr/>
    </dgm:pt>
    <dgm:pt modelId="{635230CB-99D8-4B53-801F-D4DC4D2CADCA}" type="pres">
      <dgm:prSet presAssocID="{E4BCE278-1BF7-4BFF-AFD5-CDDFCA0E04C9}" presName="parTx" presStyleLbl="alignNode1" presStyleIdx="1" presStyleCnt="3">
        <dgm:presLayoutVars>
          <dgm:chMax val="0"/>
          <dgm:chPref val="0"/>
          <dgm:bulletEnabled val="1"/>
        </dgm:presLayoutVars>
      </dgm:prSet>
      <dgm:spPr/>
      <dgm:t>
        <a:bodyPr/>
        <a:lstStyle/>
        <a:p>
          <a:endParaRPr lang="en-US"/>
        </a:p>
      </dgm:t>
    </dgm:pt>
    <dgm:pt modelId="{9327E61F-F600-4582-B8AF-BCF6A97323FE}" type="pres">
      <dgm:prSet presAssocID="{E4BCE278-1BF7-4BFF-AFD5-CDDFCA0E04C9}" presName="desTx" presStyleLbl="alignAccFollowNode1" presStyleIdx="1" presStyleCnt="3">
        <dgm:presLayoutVars>
          <dgm:bulletEnabled val="1"/>
        </dgm:presLayoutVars>
      </dgm:prSet>
      <dgm:spPr/>
      <dgm:t>
        <a:bodyPr/>
        <a:lstStyle/>
        <a:p>
          <a:endParaRPr lang="en-US"/>
        </a:p>
      </dgm:t>
    </dgm:pt>
    <dgm:pt modelId="{E9DCDE86-7855-4CEB-B9F2-65011E47A636}" type="pres">
      <dgm:prSet presAssocID="{5A03CB9A-06A0-4CD7-A012-1CE77DFEEEA1}" presName="space" presStyleCnt="0"/>
      <dgm:spPr/>
    </dgm:pt>
    <dgm:pt modelId="{DD75680D-9A99-40FD-8B2A-8FD45D02EF27}" type="pres">
      <dgm:prSet presAssocID="{03FF0A2B-F1BC-4C0B-9530-C628A3DC5C49}" presName="composite" presStyleCnt="0"/>
      <dgm:spPr/>
    </dgm:pt>
    <dgm:pt modelId="{63A98887-BB60-4C6C-98AB-6E969086508E}" type="pres">
      <dgm:prSet presAssocID="{03FF0A2B-F1BC-4C0B-9530-C628A3DC5C49}" presName="parTx" presStyleLbl="alignNode1" presStyleIdx="2" presStyleCnt="3">
        <dgm:presLayoutVars>
          <dgm:chMax val="0"/>
          <dgm:chPref val="0"/>
          <dgm:bulletEnabled val="1"/>
        </dgm:presLayoutVars>
      </dgm:prSet>
      <dgm:spPr/>
      <dgm:t>
        <a:bodyPr/>
        <a:lstStyle/>
        <a:p>
          <a:endParaRPr lang="en-US"/>
        </a:p>
      </dgm:t>
    </dgm:pt>
    <dgm:pt modelId="{0EF90D5E-5451-4DCE-9E3D-2D066DBD70FB}" type="pres">
      <dgm:prSet presAssocID="{03FF0A2B-F1BC-4C0B-9530-C628A3DC5C49}" presName="desTx" presStyleLbl="alignAccFollowNode1" presStyleIdx="2" presStyleCnt="3">
        <dgm:presLayoutVars>
          <dgm:bulletEnabled val="1"/>
        </dgm:presLayoutVars>
      </dgm:prSet>
      <dgm:spPr/>
      <dgm:t>
        <a:bodyPr/>
        <a:lstStyle/>
        <a:p>
          <a:endParaRPr lang="en-US"/>
        </a:p>
      </dgm:t>
    </dgm:pt>
  </dgm:ptLst>
  <dgm:cxnLst>
    <dgm:cxn modelId="{B31D2060-27A3-48BF-92EB-2BC177EC4507}" srcId="{6022493D-3B7A-4B8B-8C37-8BF445F3BC65}" destId="{03FF0A2B-F1BC-4C0B-9530-C628A3DC5C49}" srcOrd="2" destOrd="0" parTransId="{D8B2EECB-4F63-4550-9D29-BBE107573DE9}" sibTransId="{447AE2F3-E176-42D0-8DF1-C6BD3C8AB3FF}"/>
    <dgm:cxn modelId="{AF3A1B44-BC56-4B99-A835-69274FE0BD10}" type="presOf" srcId="{348ED200-C022-4BD2-B84A-F82599E92352}" destId="{9327E61F-F600-4582-B8AF-BCF6A97323FE}" srcOrd="0" destOrd="0" presId="urn:microsoft.com/office/officeart/2005/8/layout/hList1"/>
    <dgm:cxn modelId="{558F3F70-89B9-4C07-A25B-B89E6C9C81B9}" srcId="{03FF0A2B-F1BC-4C0B-9530-C628A3DC5C49}" destId="{D8CB0D75-1EEF-40AD-9376-F614B51B9FAB}" srcOrd="1" destOrd="0" parTransId="{44926EE6-F8AA-4C67-8610-9E812093A1B1}" sibTransId="{CF9CC56C-9038-4CC4-947E-E90B17214103}"/>
    <dgm:cxn modelId="{E57B0E2B-BDAF-4D17-9AF2-7891BA9D96C8}" type="presOf" srcId="{415D784E-E194-405B-BC8E-2E8EE05966F8}" destId="{6A31FB2C-3EBC-45D8-8B89-F44213EA4CE3}" srcOrd="0" destOrd="0" presId="urn:microsoft.com/office/officeart/2005/8/layout/hList1"/>
    <dgm:cxn modelId="{97750244-CB15-4F9D-B143-AC574F19C6BB}" type="presOf" srcId="{6022493D-3B7A-4B8B-8C37-8BF445F3BC65}" destId="{F19DF1E7-02DD-46D8-9AE4-3A0A308EAD09}" srcOrd="0" destOrd="0" presId="urn:microsoft.com/office/officeart/2005/8/layout/hList1"/>
    <dgm:cxn modelId="{66763DDE-B5F3-4688-B859-C1CA36D0DCFF}" type="presOf" srcId="{6CEB9BEC-6534-42AD-B343-E3E6C97D3416}" destId="{6A31FB2C-3EBC-45D8-8B89-F44213EA4CE3}" srcOrd="0" destOrd="1" presId="urn:microsoft.com/office/officeart/2005/8/layout/hList1"/>
    <dgm:cxn modelId="{3D75656D-64EF-470A-9536-AE0CDF7D21BE}" type="presOf" srcId="{E4BCE278-1BF7-4BFF-AFD5-CDDFCA0E04C9}" destId="{635230CB-99D8-4B53-801F-D4DC4D2CADCA}" srcOrd="0" destOrd="0" presId="urn:microsoft.com/office/officeart/2005/8/layout/hList1"/>
    <dgm:cxn modelId="{6942CD63-3813-46BF-A277-08C106BE6A9E}" srcId="{6022493D-3B7A-4B8B-8C37-8BF445F3BC65}" destId="{E4BCE278-1BF7-4BFF-AFD5-CDDFCA0E04C9}" srcOrd="1" destOrd="0" parTransId="{E52FA852-E7E6-426F-B40E-264217CB7FB8}" sibTransId="{5A03CB9A-06A0-4CD7-A012-1CE77DFEEEA1}"/>
    <dgm:cxn modelId="{3C9A4ACA-6E93-49AF-8234-B22C04A18ACB}" type="presOf" srcId="{20EA84E1-C2D5-48F6-8EB5-A26FCCA352A2}" destId="{0EF90D5E-5451-4DCE-9E3D-2D066DBD70FB}" srcOrd="0" destOrd="0" presId="urn:microsoft.com/office/officeart/2005/8/layout/hList1"/>
    <dgm:cxn modelId="{45E02D17-DD01-4F14-B1DA-9921112E33C7}" srcId="{83B54541-EBC2-4690-922F-4A3CCE82BC16}" destId="{415D784E-E194-405B-BC8E-2E8EE05966F8}" srcOrd="0" destOrd="0" parTransId="{9B6D0FB9-926B-4ED3-B700-4E86109D25D6}" sibTransId="{5DA9C02B-F290-48C2-AD52-7666BF7DFF59}"/>
    <dgm:cxn modelId="{543A8755-12B2-447D-B079-12586BEAC2C9}" srcId="{E4BCE278-1BF7-4BFF-AFD5-CDDFCA0E04C9}" destId="{A7FC29B5-B0AD-46E7-ACEA-358427E3DF5A}" srcOrd="1" destOrd="0" parTransId="{9F2909D8-47AB-4CEE-99A9-FAFAA5566D8C}" sibTransId="{A173CC78-18D9-4631-AC3A-FF6688ED40A0}"/>
    <dgm:cxn modelId="{AA49D610-0982-468D-A414-11BCEA3A7316}" srcId="{83B54541-EBC2-4690-922F-4A3CCE82BC16}" destId="{6CEB9BEC-6534-42AD-B343-E3E6C97D3416}" srcOrd="1" destOrd="0" parTransId="{3B090F9B-EDC8-42D0-8245-533AA1AED9AD}" sibTransId="{77B400DF-357B-4467-A2C7-FAA0DB2E49A7}"/>
    <dgm:cxn modelId="{E1EB0652-325B-4DA5-AD32-9666649D9AE8}" srcId="{6022493D-3B7A-4B8B-8C37-8BF445F3BC65}" destId="{83B54541-EBC2-4690-922F-4A3CCE82BC16}" srcOrd="0" destOrd="0" parTransId="{2EF7B65A-8021-4044-BA39-17BFC788737F}" sibTransId="{21A27724-97F5-468E-A2BA-6C8E522AC9CD}"/>
    <dgm:cxn modelId="{9CEB96CE-BFFB-472D-B57E-6FE0BE919F83}" type="presOf" srcId="{A7FC29B5-B0AD-46E7-ACEA-358427E3DF5A}" destId="{9327E61F-F600-4582-B8AF-BCF6A97323FE}" srcOrd="0" destOrd="1" presId="urn:microsoft.com/office/officeart/2005/8/layout/hList1"/>
    <dgm:cxn modelId="{5A44D75A-459A-4534-B822-4829EDBBD556}" type="presOf" srcId="{03FF0A2B-F1BC-4C0B-9530-C628A3DC5C49}" destId="{63A98887-BB60-4C6C-98AB-6E969086508E}" srcOrd="0" destOrd="0" presId="urn:microsoft.com/office/officeart/2005/8/layout/hList1"/>
    <dgm:cxn modelId="{9D1778E9-96B3-4C97-B1B9-4AD2214F0F88}" type="presOf" srcId="{D8CB0D75-1EEF-40AD-9376-F614B51B9FAB}" destId="{0EF90D5E-5451-4DCE-9E3D-2D066DBD70FB}" srcOrd="0" destOrd="1" presId="urn:microsoft.com/office/officeart/2005/8/layout/hList1"/>
    <dgm:cxn modelId="{64BDF105-6FF6-4428-AF3B-9D506DB798A7}" srcId="{E4BCE278-1BF7-4BFF-AFD5-CDDFCA0E04C9}" destId="{348ED200-C022-4BD2-B84A-F82599E92352}" srcOrd="0" destOrd="0" parTransId="{44DA0F16-622F-47F5-AB2E-EA36C4DDFAB5}" sibTransId="{7BB0FA1B-A0AD-471B-85B3-0DEE7159E321}"/>
    <dgm:cxn modelId="{B893B9AE-74A1-4C19-879C-4AB886A8BA9E}" type="presOf" srcId="{4321C918-2708-4EEE-8294-3EF55E18F157}" destId="{6A31FB2C-3EBC-45D8-8B89-F44213EA4CE3}" srcOrd="0" destOrd="2" presId="urn:microsoft.com/office/officeart/2005/8/layout/hList1"/>
    <dgm:cxn modelId="{CBA41CCA-AEB4-4BAA-9BD8-59436BBE36EA}" type="presOf" srcId="{83B54541-EBC2-4690-922F-4A3CCE82BC16}" destId="{C5A1EFCC-FDC2-49EC-9EB9-C7D4BFC4C3A9}" srcOrd="0" destOrd="0" presId="urn:microsoft.com/office/officeart/2005/8/layout/hList1"/>
    <dgm:cxn modelId="{5449F6DF-F0A8-4F49-8A5B-3D93B18CA5A8}" srcId="{03FF0A2B-F1BC-4C0B-9530-C628A3DC5C49}" destId="{20EA84E1-C2D5-48F6-8EB5-A26FCCA352A2}" srcOrd="0" destOrd="0" parTransId="{5AC4DC03-31DF-406B-A5CC-94DFE281356E}" sibTransId="{1F93099D-D8EA-4CF4-94E8-AE5BD88135F8}"/>
    <dgm:cxn modelId="{19B5D9FD-7A7B-4410-A4E6-DD2A870FDDB5}" srcId="{83B54541-EBC2-4690-922F-4A3CCE82BC16}" destId="{4321C918-2708-4EEE-8294-3EF55E18F157}" srcOrd="2" destOrd="0" parTransId="{ECAD5B38-CDC0-4CF5-8B04-82F1214C049F}" sibTransId="{2710789B-28CF-4BC9-950F-A0B4B410FA59}"/>
    <dgm:cxn modelId="{9F5395FB-507D-4BD7-A989-BCB99B2D6654}" type="presParOf" srcId="{F19DF1E7-02DD-46D8-9AE4-3A0A308EAD09}" destId="{2864CBE0-3B8A-4FED-816E-2D2E88D94EFF}" srcOrd="0" destOrd="0" presId="urn:microsoft.com/office/officeart/2005/8/layout/hList1"/>
    <dgm:cxn modelId="{BAC0A181-FCB3-43EC-8028-4EAE66C7F117}" type="presParOf" srcId="{2864CBE0-3B8A-4FED-816E-2D2E88D94EFF}" destId="{C5A1EFCC-FDC2-49EC-9EB9-C7D4BFC4C3A9}" srcOrd="0" destOrd="0" presId="urn:microsoft.com/office/officeart/2005/8/layout/hList1"/>
    <dgm:cxn modelId="{3D69C291-42D5-46E5-BB2B-1104EE0E6C7E}" type="presParOf" srcId="{2864CBE0-3B8A-4FED-816E-2D2E88D94EFF}" destId="{6A31FB2C-3EBC-45D8-8B89-F44213EA4CE3}" srcOrd="1" destOrd="0" presId="urn:microsoft.com/office/officeart/2005/8/layout/hList1"/>
    <dgm:cxn modelId="{37FBB2D9-E2EB-4B81-9CC1-32C60EE01DB6}" type="presParOf" srcId="{F19DF1E7-02DD-46D8-9AE4-3A0A308EAD09}" destId="{AD54F92D-7798-426D-A903-244DD6220268}" srcOrd="1" destOrd="0" presId="urn:microsoft.com/office/officeart/2005/8/layout/hList1"/>
    <dgm:cxn modelId="{06F40907-976C-42A4-80C9-2DC071ADA01A}" type="presParOf" srcId="{F19DF1E7-02DD-46D8-9AE4-3A0A308EAD09}" destId="{88D232C0-8A7F-4C7D-803E-BDC7F1BF8306}" srcOrd="2" destOrd="0" presId="urn:microsoft.com/office/officeart/2005/8/layout/hList1"/>
    <dgm:cxn modelId="{0E40E0F4-4DF0-4CBE-AF42-DF3599FD422E}" type="presParOf" srcId="{88D232C0-8A7F-4C7D-803E-BDC7F1BF8306}" destId="{635230CB-99D8-4B53-801F-D4DC4D2CADCA}" srcOrd="0" destOrd="0" presId="urn:microsoft.com/office/officeart/2005/8/layout/hList1"/>
    <dgm:cxn modelId="{0371FBC5-7A53-4098-813C-ED11752D12FF}" type="presParOf" srcId="{88D232C0-8A7F-4C7D-803E-BDC7F1BF8306}" destId="{9327E61F-F600-4582-B8AF-BCF6A97323FE}" srcOrd="1" destOrd="0" presId="urn:microsoft.com/office/officeart/2005/8/layout/hList1"/>
    <dgm:cxn modelId="{F2B0419A-0DEF-4D7D-8208-520A7B87C692}" type="presParOf" srcId="{F19DF1E7-02DD-46D8-9AE4-3A0A308EAD09}" destId="{E9DCDE86-7855-4CEB-B9F2-65011E47A636}" srcOrd="3" destOrd="0" presId="urn:microsoft.com/office/officeart/2005/8/layout/hList1"/>
    <dgm:cxn modelId="{D8B3EF3D-74FA-4034-9E9F-3A72AF2A4105}" type="presParOf" srcId="{F19DF1E7-02DD-46D8-9AE4-3A0A308EAD09}" destId="{DD75680D-9A99-40FD-8B2A-8FD45D02EF27}" srcOrd="4" destOrd="0" presId="urn:microsoft.com/office/officeart/2005/8/layout/hList1"/>
    <dgm:cxn modelId="{95337F7A-05D5-414C-BC94-9879B6133D7B}" type="presParOf" srcId="{DD75680D-9A99-40FD-8B2A-8FD45D02EF27}" destId="{63A98887-BB60-4C6C-98AB-6E969086508E}" srcOrd="0" destOrd="0" presId="urn:microsoft.com/office/officeart/2005/8/layout/hList1"/>
    <dgm:cxn modelId="{A2927365-0FF7-4D77-A6A5-30F1E529F7DA}" type="presParOf" srcId="{DD75680D-9A99-40FD-8B2A-8FD45D02EF27}" destId="{0EF90D5E-5451-4DCE-9E3D-2D066DBD70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040D39-E825-4CC3-9506-97FC29578E7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4CE4CE8-4870-46DD-AD65-311F4ECE7496}">
      <dgm:prSet phldrT="[Text]"/>
      <dgm:spPr/>
      <dgm:t>
        <a:bodyPr/>
        <a:lstStyle/>
        <a:p>
          <a:r>
            <a:rPr lang="en-US" dirty="0" smtClean="0"/>
            <a:t>TRAVEL CYCLE</a:t>
          </a:r>
          <a:endParaRPr lang="en-US" dirty="0"/>
        </a:p>
      </dgm:t>
    </dgm:pt>
    <dgm:pt modelId="{57744314-CA17-4D5A-B973-107B83C514A2}" type="parTrans" cxnId="{AF4FA60C-52DD-4219-98F8-BE9C378CFD5B}">
      <dgm:prSet/>
      <dgm:spPr/>
      <dgm:t>
        <a:bodyPr/>
        <a:lstStyle/>
        <a:p>
          <a:endParaRPr lang="en-US"/>
        </a:p>
      </dgm:t>
    </dgm:pt>
    <dgm:pt modelId="{97C8426F-EC19-4163-B454-2F3897D5D544}" type="sibTrans" cxnId="{AF4FA60C-52DD-4219-98F8-BE9C378CFD5B}">
      <dgm:prSet/>
      <dgm:spPr/>
      <dgm:t>
        <a:bodyPr/>
        <a:lstStyle/>
        <a:p>
          <a:endParaRPr lang="en-US"/>
        </a:p>
      </dgm:t>
    </dgm:pt>
    <dgm:pt modelId="{AB319A0F-5D5D-44A1-AAF9-09FB83B76DC6}">
      <dgm:prSet phldrT="[Text]" custT="1"/>
      <dgm:spPr/>
      <dgm:t>
        <a:bodyPr/>
        <a:lstStyle/>
        <a:p>
          <a:r>
            <a:rPr lang="en-US" sz="1400" dirty="0" smtClean="0"/>
            <a:t>REQUISITION</a:t>
          </a:r>
          <a:endParaRPr lang="en-US" sz="1400" dirty="0"/>
        </a:p>
      </dgm:t>
    </dgm:pt>
    <dgm:pt modelId="{7CD14B70-AA82-4F52-A277-A78BB5B99271}" type="parTrans" cxnId="{FB41CD3C-C147-4226-9BF8-79E57850F860}">
      <dgm:prSet/>
      <dgm:spPr/>
      <dgm:t>
        <a:bodyPr/>
        <a:lstStyle/>
        <a:p>
          <a:endParaRPr lang="en-US"/>
        </a:p>
      </dgm:t>
    </dgm:pt>
    <dgm:pt modelId="{01DF162A-5075-472C-B748-E930FF75F612}" type="sibTrans" cxnId="{FB41CD3C-C147-4226-9BF8-79E57850F860}">
      <dgm:prSet/>
      <dgm:spPr/>
      <dgm:t>
        <a:bodyPr/>
        <a:lstStyle/>
        <a:p>
          <a:endParaRPr lang="en-US"/>
        </a:p>
      </dgm:t>
    </dgm:pt>
    <dgm:pt modelId="{1A8144AB-6E00-44CF-935E-6A6196DA2FAB}">
      <dgm:prSet phldrT="[Text]" custT="1"/>
      <dgm:spPr/>
      <dgm:t>
        <a:bodyPr/>
        <a:lstStyle/>
        <a:p>
          <a:r>
            <a:rPr lang="en-US" sz="1400" dirty="0" smtClean="0"/>
            <a:t>TRAVEL</a:t>
          </a:r>
          <a:r>
            <a:rPr lang="en-US" sz="1200" dirty="0" smtClean="0"/>
            <a:t> EXPENSE SETTLEMENT FORM</a:t>
          </a:r>
          <a:endParaRPr lang="en-US" sz="1200" dirty="0"/>
        </a:p>
      </dgm:t>
    </dgm:pt>
    <dgm:pt modelId="{DA6E489D-302F-4D8E-AAC7-AADC3628D252}" type="parTrans" cxnId="{B0C08C77-3751-4A57-B392-53164879F32D}">
      <dgm:prSet/>
      <dgm:spPr/>
      <dgm:t>
        <a:bodyPr/>
        <a:lstStyle/>
        <a:p>
          <a:endParaRPr lang="en-US"/>
        </a:p>
      </dgm:t>
    </dgm:pt>
    <dgm:pt modelId="{1709375C-9E0B-4E06-91E0-4F75E5BC2A6F}" type="sibTrans" cxnId="{B0C08C77-3751-4A57-B392-53164879F32D}">
      <dgm:prSet/>
      <dgm:spPr/>
      <dgm:t>
        <a:bodyPr/>
        <a:lstStyle/>
        <a:p>
          <a:endParaRPr lang="en-US"/>
        </a:p>
      </dgm:t>
    </dgm:pt>
    <dgm:pt modelId="{56FA32E3-8470-433C-8984-7265A3A9F881}">
      <dgm:prSet phldrT="[Text]"/>
      <dgm:spPr/>
      <dgm:t>
        <a:bodyPr/>
        <a:lstStyle/>
        <a:p>
          <a:r>
            <a:rPr lang="en-US" dirty="0" smtClean="0"/>
            <a:t>ACCOUNTS PAYABLE</a:t>
          </a:r>
          <a:endParaRPr lang="en-US" dirty="0"/>
        </a:p>
      </dgm:t>
    </dgm:pt>
    <dgm:pt modelId="{3DA5D412-E0CB-49CF-9983-033C1F705967}" type="parTrans" cxnId="{57F1A693-FC2B-4A2A-A0EE-B249BC7D2759}">
      <dgm:prSet/>
      <dgm:spPr/>
      <dgm:t>
        <a:bodyPr/>
        <a:lstStyle/>
        <a:p>
          <a:endParaRPr lang="en-US"/>
        </a:p>
      </dgm:t>
    </dgm:pt>
    <dgm:pt modelId="{F07F6E29-E338-481B-AB41-144F91DC0A41}" type="sibTrans" cxnId="{57F1A693-FC2B-4A2A-A0EE-B249BC7D2759}">
      <dgm:prSet/>
      <dgm:spPr/>
      <dgm:t>
        <a:bodyPr/>
        <a:lstStyle/>
        <a:p>
          <a:endParaRPr lang="en-US"/>
        </a:p>
      </dgm:t>
    </dgm:pt>
    <dgm:pt modelId="{99FFA3A2-B859-46E0-9774-6FB7A9CE0DBD}">
      <dgm:prSet phldrT="[Text]"/>
      <dgm:spPr/>
      <dgm:t>
        <a:bodyPr/>
        <a:lstStyle/>
        <a:p>
          <a:r>
            <a:rPr lang="en-US" dirty="0" smtClean="0"/>
            <a:t>PAYMENT</a:t>
          </a:r>
        </a:p>
        <a:p>
          <a:r>
            <a:rPr lang="en-US" dirty="0" smtClean="0"/>
            <a:t>(WVSAO)</a:t>
          </a:r>
          <a:endParaRPr lang="en-US" dirty="0"/>
        </a:p>
      </dgm:t>
    </dgm:pt>
    <dgm:pt modelId="{4DD94579-0567-4322-9B42-836479DC0AB6}" type="parTrans" cxnId="{31BEE3A2-4C68-42C2-802C-ABA2F9448A22}">
      <dgm:prSet/>
      <dgm:spPr/>
      <dgm:t>
        <a:bodyPr/>
        <a:lstStyle/>
        <a:p>
          <a:endParaRPr lang="en-US"/>
        </a:p>
      </dgm:t>
    </dgm:pt>
    <dgm:pt modelId="{85F76A67-04DC-408C-A95D-FF37ED438D89}" type="sibTrans" cxnId="{31BEE3A2-4C68-42C2-802C-ABA2F9448A22}">
      <dgm:prSet/>
      <dgm:spPr/>
      <dgm:t>
        <a:bodyPr/>
        <a:lstStyle/>
        <a:p>
          <a:endParaRPr lang="en-US"/>
        </a:p>
      </dgm:t>
    </dgm:pt>
    <dgm:pt modelId="{891478FE-7982-4663-B42F-597E591B6933}" type="pres">
      <dgm:prSet presAssocID="{CD040D39-E825-4CC3-9506-97FC29578E7C}" presName="Name0" presStyleCnt="0">
        <dgm:presLayoutVars>
          <dgm:chMax val="1"/>
          <dgm:dir/>
          <dgm:animLvl val="ctr"/>
          <dgm:resizeHandles val="exact"/>
        </dgm:presLayoutVars>
      </dgm:prSet>
      <dgm:spPr/>
      <dgm:t>
        <a:bodyPr/>
        <a:lstStyle/>
        <a:p>
          <a:endParaRPr lang="en-US"/>
        </a:p>
      </dgm:t>
    </dgm:pt>
    <dgm:pt modelId="{7CE5CA60-F6F9-4575-AB31-D88C0726A8F0}" type="pres">
      <dgm:prSet presAssocID="{04CE4CE8-4870-46DD-AD65-311F4ECE7496}" presName="centerShape" presStyleLbl="node0" presStyleIdx="0" presStyleCnt="1" custLinFactNeighborX="-470" custLinFactNeighborY="-1483"/>
      <dgm:spPr/>
      <dgm:t>
        <a:bodyPr/>
        <a:lstStyle/>
        <a:p>
          <a:endParaRPr lang="en-US"/>
        </a:p>
      </dgm:t>
    </dgm:pt>
    <dgm:pt modelId="{D5252B3D-6E75-4C9E-941E-3802EC5DF9EA}" type="pres">
      <dgm:prSet presAssocID="{AB319A0F-5D5D-44A1-AAF9-09FB83B76DC6}" presName="node" presStyleLbl="node1" presStyleIdx="0" presStyleCnt="4" custScaleX="116286" custScaleY="102621">
        <dgm:presLayoutVars>
          <dgm:bulletEnabled val="1"/>
        </dgm:presLayoutVars>
      </dgm:prSet>
      <dgm:spPr/>
      <dgm:t>
        <a:bodyPr/>
        <a:lstStyle/>
        <a:p>
          <a:endParaRPr lang="en-US"/>
        </a:p>
      </dgm:t>
    </dgm:pt>
    <dgm:pt modelId="{26278F7C-6037-48C3-9CB4-7679903B904F}" type="pres">
      <dgm:prSet presAssocID="{AB319A0F-5D5D-44A1-AAF9-09FB83B76DC6}" presName="dummy" presStyleCnt="0"/>
      <dgm:spPr/>
    </dgm:pt>
    <dgm:pt modelId="{A3D11919-D00E-408A-8C7F-D5A7FFAEDB2F}" type="pres">
      <dgm:prSet presAssocID="{01DF162A-5075-472C-B748-E930FF75F612}" presName="sibTrans" presStyleLbl="sibTrans2D1" presStyleIdx="0" presStyleCnt="4"/>
      <dgm:spPr/>
      <dgm:t>
        <a:bodyPr/>
        <a:lstStyle/>
        <a:p>
          <a:endParaRPr lang="en-US"/>
        </a:p>
      </dgm:t>
    </dgm:pt>
    <dgm:pt modelId="{F48A3C97-8890-4287-B7A7-E90105C701C2}" type="pres">
      <dgm:prSet presAssocID="{1A8144AB-6E00-44CF-935E-6A6196DA2FAB}" presName="node" presStyleLbl="node1" presStyleIdx="1" presStyleCnt="4" custScaleX="102361" custScaleY="102621" custRadScaleRad="115886" custRadScaleInc="-22371">
        <dgm:presLayoutVars>
          <dgm:bulletEnabled val="1"/>
        </dgm:presLayoutVars>
      </dgm:prSet>
      <dgm:spPr/>
      <dgm:t>
        <a:bodyPr/>
        <a:lstStyle/>
        <a:p>
          <a:endParaRPr lang="en-US"/>
        </a:p>
      </dgm:t>
    </dgm:pt>
    <dgm:pt modelId="{961F6198-FDCE-4BDD-B047-F89E231F8AEF}" type="pres">
      <dgm:prSet presAssocID="{1A8144AB-6E00-44CF-935E-6A6196DA2FAB}" presName="dummy" presStyleCnt="0"/>
      <dgm:spPr/>
    </dgm:pt>
    <dgm:pt modelId="{3360391A-7FAE-4DA1-9B25-F200A1E819BF}" type="pres">
      <dgm:prSet presAssocID="{1709375C-9E0B-4E06-91E0-4F75E5BC2A6F}" presName="sibTrans" presStyleLbl="sibTrans2D1" presStyleIdx="1" presStyleCnt="4"/>
      <dgm:spPr/>
      <dgm:t>
        <a:bodyPr/>
        <a:lstStyle/>
        <a:p>
          <a:endParaRPr lang="en-US"/>
        </a:p>
      </dgm:t>
    </dgm:pt>
    <dgm:pt modelId="{5F51AF2E-81BA-44DE-9570-79A35A4E7342}" type="pres">
      <dgm:prSet presAssocID="{56FA32E3-8470-433C-8984-7265A3A9F881}" presName="node" presStyleLbl="node1" presStyleIdx="2" presStyleCnt="4" custScaleX="102621" custScaleY="102282" custRadScaleRad="100263" custRadScaleInc="-7804">
        <dgm:presLayoutVars>
          <dgm:bulletEnabled val="1"/>
        </dgm:presLayoutVars>
      </dgm:prSet>
      <dgm:spPr/>
      <dgm:t>
        <a:bodyPr/>
        <a:lstStyle/>
        <a:p>
          <a:endParaRPr lang="en-US"/>
        </a:p>
      </dgm:t>
    </dgm:pt>
    <dgm:pt modelId="{C508CFD1-47C0-4026-A593-C80AA683CEE3}" type="pres">
      <dgm:prSet presAssocID="{56FA32E3-8470-433C-8984-7265A3A9F881}" presName="dummy" presStyleCnt="0"/>
      <dgm:spPr/>
    </dgm:pt>
    <dgm:pt modelId="{38AF2310-B5B7-4B2E-A2E6-A1314FBFDD83}" type="pres">
      <dgm:prSet presAssocID="{F07F6E29-E338-481B-AB41-144F91DC0A41}" presName="sibTrans" presStyleLbl="sibTrans2D1" presStyleIdx="2" presStyleCnt="4"/>
      <dgm:spPr/>
      <dgm:t>
        <a:bodyPr/>
        <a:lstStyle/>
        <a:p>
          <a:endParaRPr lang="en-US"/>
        </a:p>
      </dgm:t>
    </dgm:pt>
    <dgm:pt modelId="{BFE705A2-A853-4DA0-9A71-4EA9E2A25611}" type="pres">
      <dgm:prSet presAssocID="{99FFA3A2-B859-46E0-9774-6FB7A9CE0DBD}" presName="node" presStyleLbl="node1" presStyleIdx="3" presStyleCnt="4" custScaleX="102621" custScaleY="102621">
        <dgm:presLayoutVars>
          <dgm:bulletEnabled val="1"/>
        </dgm:presLayoutVars>
      </dgm:prSet>
      <dgm:spPr/>
      <dgm:t>
        <a:bodyPr/>
        <a:lstStyle/>
        <a:p>
          <a:endParaRPr lang="en-US"/>
        </a:p>
      </dgm:t>
    </dgm:pt>
    <dgm:pt modelId="{E899CA7D-A5AC-4CC9-9226-4E50A21BCAAD}" type="pres">
      <dgm:prSet presAssocID="{99FFA3A2-B859-46E0-9774-6FB7A9CE0DBD}" presName="dummy" presStyleCnt="0"/>
      <dgm:spPr/>
    </dgm:pt>
    <dgm:pt modelId="{377D4225-4021-4D00-A3F4-0708B99F973A}" type="pres">
      <dgm:prSet presAssocID="{85F76A67-04DC-408C-A95D-FF37ED438D89}" presName="sibTrans" presStyleLbl="sibTrans2D1" presStyleIdx="3" presStyleCnt="4"/>
      <dgm:spPr/>
      <dgm:t>
        <a:bodyPr/>
        <a:lstStyle/>
        <a:p>
          <a:endParaRPr lang="en-US"/>
        </a:p>
      </dgm:t>
    </dgm:pt>
  </dgm:ptLst>
  <dgm:cxnLst>
    <dgm:cxn modelId="{7BF86F83-F060-41F5-B7FC-68D0CDD5A21F}" type="presOf" srcId="{99FFA3A2-B859-46E0-9774-6FB7A9CE0DBD}" destId="{BFE705A2-A853-4DA0-9A71-4EA9E2A25611}" srcOrd="0" destOrd="0" presId="urn:microsoft.com/office/officeart/2005/8/layout/radial6"/>
    <dgm:cxn modelId="{FB41CD3C-C147-4226-9BF8-79E57850F860}" srcId="{04CE4CE8-4870-46DD-AD65-311F4ECE7496}" destId="{AB319A0F-5D5D-44A1-AAF9-09FB83B76DC6}" srcOrd="0" destOrd="0" parTransId="{7CD14B70-AA82-4F52-A277-A78BB5B99271}" sibTransId="{01DF162A-5075-472C-B748-E930FF75F612}"/>
    <dgm:cxn modelId="{7C0E631B-7868-40B2-9CB0-E36220790BB4}" type="presOf" srcId="{F07F6E29-E338-481B-AB41-144F91DC0A41}" destId="{38AF2310-B5B7-4B2E-A2E6-A1314FBFDD83}" srcOrd="0" destOrd="0" presId="urn:microsoft.com/office/officeart/2005/8/layout/radial6"/>
    <dgm:cxn modelId="{C441E9F0-B5A3-421E-AFA8-DC08E0D92F46}" type="presOf" srcId="{CD040D39-E825-4CC3-9506-97FC29578E7C}" destId="{891478FE-7982-4663-B42F-597E591B6933}" srcOrd="0" destOrd="0" presId="urn:microsoft.com/office/officeart/2005/8/layout/radial6"/>
    <dgm:cxn modelId="{42726014-6063-4AF3-9741-C7150BEFDC6B}" type="presOf" srcId="{04CE4CE8-4870-46DD-AD65-311F4ECE7496}" destId="{7CE5CA60-F6F9-4575-AB31-D88C0726A8F0}" srcOrd="0" destOrd="0" presId="urn:microsoft.com/office/officeart/2005/8/layout/radial6"/>
    <dgm:cxn modelId="{AF4FA60C-52DD-4219-98F8-BE9C378CFD5B}" srcId="{CD040D39-E825-4CC3-9506-97FC29578E7C}" destId="{04CE4CE8-4870-46DD-AD65-311F4ECE7496}" srcOrd="0" destOrd="0" parTransId="{57744314-CA17-4D5A-B973-107B83C514A2}" sibTransId="{97C8426F-EC19-4163-B454-2F3897D5D544}"/>
    <dgm:cxn modelId="{B0C08C77-3751-4A57-B392-53164879F32D}" srcId="{04CE4CE8-4870-46DD-AD65-311F4ECE7496}" destId="{1A8144AB-6E00-44CF-935E-6A6196DA2FAB}" srcOrd="1" destOrd="0" parTransId="{DA6E489D-302F-4D8E-AAC7-AADC3628D252}" sibTransId="{1709375C-9E0B-4E06-91E0-4F75E5BC2A6F}"/>
    <dgm:cxn modelId="{C03076B4-3379-4FC7-9166-9CC62E7B40F3}" type="presOf" srcId="{85F76A67-04DC-408C-A95D-FF37ED438D89}" destId="{377D4225-4021-4D00-A3F4-0708B99F973A}" srcOrd="0" destOrd="0" presId="urn:microsoft.com/office/officeart/2005/8/layout/radial6"/>
    <dgm:cxn modelId="{A1AD059D-D113-49C0-8565-21AB3D0132C9}" type="presOf" srcId="{AB319A0F-5D5D-44A1-AAF9-09FB83B76DC6}" destId="{D5252B3D-6E75-4C9E-941E-3802EC5DF9EA}" srcOrd="0" destOrd="0" presId="urn:microsoft.com/office/officeart/2005/8/layout/radial6"/>
    <dgm:cxn modelId="{31BEE3A2-4C68-42C2-802C-ABA2F9448A22}" srcId="{04CE4CE8-4870-46DD-AD65-311F4ECE7496}" destId="{99FFA3A2-B859-46E0-9774-6FB7A9CE0DBD}" srcOrd="3" destOrd="0" parTransId="{4DD94579-0567-4322-9B42-836479DC0AB6}" sibTransId="{85F76A67-04DC-408C-A95D-FF37ED438D89}"/>
    <dgm:cxn modelId="{B283788D-A6BC-4411-8308-588750946D62}" type="presOf" srcId="{56FA32E3-8470-433C-8984-7265A3A9F881}" destId="{5F51AF2E-81BA-44DE-9570-79A35A4E7342}" srcOrd="0" destOrd="0" presId="urn:microsoft.com/office/officeart/2005/8/layout/radial6"/>
    <dgm:cxn modelId="{91C00660-EE3F-4F7F-8000-37E3A735C253}" type="presOf" srcId="{1709375C-9E0B-4E06-91E0-4F75E5BC2A6F}" destId="{3360391A-7FAE-4DA1-9B25-F200A1E819BF}" srcOrd="0" destOrd="0" presId="urn:microsoft.com/office/officeart/2005/8/layout/radial6"/>
    <dgm:cxn modelId="{DAC16486-6DFB-4BD1-B32B-6D7713C2C4E0}" type="presOf" srcId="{01DF162A-5075-472C-B748-E930FF75F612}" destId="{A3D11919-D00E-408A-8C7F-D5A7FFAEDB2F}" srcOrd="0" destOrd="0" presId="urn:microsoft.com/office/officeart/2005/8/layout/radial6"/>
    <dgm:cxn modelId="{A224B27E-D36F-4F63-A3F6-0F8A8C4F7208}" type="presOf" srcId="{1A8144AB-6E00-44CF-935E-6A6196DA2FAB}" destId="{F48A3C97-8890-4287-B7A7-E90105C701C2}" srcOrd="0" destOrd="0" presId="urn:microsoft.com/office/officeart/2005/8/layout/radial6"/>
    <dgm:cxn modelId="{57F1A693-FC2B-4A2A-A0EE-B249BC7D2759}" srcId="{04CE4CE8-4870-46DD-AD65-311F4ECE7496}" destId="{56FA32E3-8470-433C-8984-7265A3A9F881}" srcOrd="2" destOrd="0" parTransId="{3DA5D412-E0CB-49CF-9983-033C1F705967}" sibTransId="{F07F6E29-E338-481B-AB41-144F91DC0A41}"/>
    <dgm:cxn modelId="{C218BBD1-1536-46CF-A7B1-43C3CED52F1B}" type="presParOf" srcId="{891478FE-7982-4663-B42F-597E591B6933}" destId="{7CE5CA60-F6F9-4575-AB31-D88C0726A8F0}" srcOrd="0" destOrd="0" presId="urn:microsoft.com/office/officeart/2005/8/layout/radial6"/>
    <dgm:cxn modelId="{A2021666-6E50-4F02-88C8-0248CBF39949}" type="presParOf" srcId="{891478FE-7982-4663-B42F-597E591B6933}" destId="{D5252B3D-6E75-4C9E-941E-3802EC5DF9EA}" srcOrd="1" destOrd="0" presId="urn:microsoft.com/office/officeart/2005/8/layout/radial6"/>
    <dgm:cxn modelId="{E68FE345-8C3C-436B-B8FA-9F69FA6D6334}" type="presParOf" srcId="{891478FE-7982-4663-B42F-597E591B6933}" destId="{26278F7C-6037-48C3-9CB4-7679903B904F}" srcOrd="2" destOrd="0" presId="urn:microsoft.com/office/officeart/2005/8/layout/radial6"/>
    <dgm:cxn modelId="{7C301715-A4BF-414E-BCF0-404797EE9E02}" type="presParOf" srcId="{891478FE-7982-4663-B42F-597E591B6933}" destId="{A3D11919-D00E-408A-8C7F-D5A7FFAEDB2F}" srcOrd="3" destOrd="0" presId="urn:microsoft.com/office/officeart/2005/8/layout/radial6"/>
    <dgm:cxn modelId="{37717DAE-DC86-40F8-A4CF-140173AD2496}" type="presParOf" srcId="{891478FE-7982-4663-B42F-597E591B6933}" destId="{F48A3C97-8890-4287-B7A7-E90105C701C2}" srcOrd="4" destOrd="0" presId="urn:microsoft.com/office/officeart/2005/8/layout/radial6"/>
    <dgm:cxn modelId="{36CCD7E6-5994-43F4-AB68-1215344B44A9}" type="presParOf" srcId="{891478FE-7982-4663-B42F-597E591B6933}" destId="{961F6198-FDCE-4BDD-B047-F89E231F8AEF}" srcOrd="5" destOrd="0" presId="urn:microsoft.com/office/officeart/2005/8/layout/radial6"/>
    <dgm:cxn modelId="{D0F2CA20-2EB5-4638-89DA-862BCD33387C}" type="presParOf" srcId="{891478FE-7982-4663-B42F-597E591B6933}" destId="{3360391A-7FAE-4DA1-9B25-F200A1E819BF}" srcOrd="6" destOrd="0" presId="urn:microsoft.com/office/officeart/2005/8/layout/radial6"/>
    <dgm:cxn modelId="{E63871E3-8B56-4927-83F4-30801D54C0FC}" type="presParOf" srcId="{891478FE-7982-4663-B42F-597E591B6933}" destId="{5F51AF2E-81BA-44DE-9570-79A35A4E7342}" srcOrd="7" destOrd="0" presId="urn:microsoft.com/office/officeart/2005/8/layout/radial6"/>
    <dgm:cxn modelId="{09C8B58F-0D99-4598-92AB-7A6091610EAF}" type="presParOf" srcId="{891478FE-7982-4663-B42F-597E591B6933}" destId="{C508CFD1-47C0-4026-A593-C80AA683CEE3}" srcOrd="8" destOrd="0" presId="urn:microsoft.com/office/officeart/2005/8/layout/radial6"/>
    <dgm:cxn modelId="{68A776F5-8BE1-4AC0-8AD5-8C0954AD6D77}" type="presParOf" srcId="{891478FE-7982-4663-B42F-597E591B6933}" destId="{38AF2310-B5B7-4B2E-A2E6-A1314FBFDD83}" srcOrd="9" destOrd="0" presId="urn:microsoft.com/office/officeart/2005/8/layout/radial6"/>
    <dgm:cxn modelId="{F60E9AC6-ACD7-462E-B733-3E0986E34007}" type="presParOf" srcId="{891478FE-7982-4663-B42F-597E591B6933}" destId="{BFE705A2-A853-4DA0-9A71-4EA9E2A25611}" srcOrd="10" destOrd="0" presId="urn:microsoft.com/office/officeart/2005/8/layout/radial6"/>
    <dgm:cxn modelId="{252C675F-3EB9-400B-97CC-316FE41A0099}" type="presParOf" srcId="{891478FE-7982-4663-B42F-597E591B6933}" destId="{E899CA7D-A5AC-4CC9-9226-4E50A21BCAAD}" srcOrd="11" destOrd="0" presId="urn:microsoft.com/office/officeart/2005/8/layout/radial6"/>
    <dgm:cxn modelId="{5294C74D-1E84-40C1-95C0-E9EECCB4EF0F}" type="presParOf" srcId="{891478FE-7982-4663-B42F-597E591B6933}" destId="{377D4225-4021-4D00-A3F4-0708B99F973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3BD789-A9EF-4308-89BA-396DB698995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098DAB3-B5D4-4C91-B01E-F98438629D27}">
      <dgm:prSet phldrT="[Text]"/>
      <dgm:spPr/>
      <dgm:t>
        <a:bodyPr/>
        <a:lstStyle/>
        <a:p>
          <a:r>
            <a:rPr lang="en-US" dirty="0" smtClean="0"/>
            <a:t>PCARD CYCLE</a:t>
          </a:r>
          <a:endParaRPr lang="en-US" dirty="0"/>
        </a:p>
      </dgm:t>
    </dgm:pt>
    <dgm:pt modelId="{FFB39B19-5A8B-4BCF-8A35-CC2222520B82}" type="parTrans" cxnId="{09C920C0-6AA6-46B6-A054-D28C45A9B711}">
      <dgm:prSet/>
      <dgm:spPr/>
      <dgm:t>
        <a:bodyPr/>
        <a:lstStyle/>
        <a:p>
          <a:endParaRPr lang="en-US"/>
        </a:p>
      </dgm:t>
    </dgm:pt>
    <dgm:pt modelId="{BADF5C0B-148F-48E0-96A4-0E5489E386DD}" type="sibTrans" cxnId="{09C920C0-6AA6-46B6-A054-D28C45A9B711}">
      <dgm:prSet/>
      <dgm:spPr/>
      <dgm:t>
        <a:bodyPr/>
        <a:lstStyle/>
        <a:p>
          <a:endParaRPr lang="en-US"/>
        </a:p>
      </dgm:t>
    </dgm:pt>
    <dgm:pt modelId="{B33ADF9D-D6AF-4D9A-8835-95B4C063B3EA}">
      <dgm:prSet phldrT="[Text]" custT="1"/>
      <dgm:spPr/>
      <dgm:t>
        <a:bodyPr/>
        <a:lstStyle/>
        <a:p>
          <a:r>
            <a:rPr lang="en-US" sz="1600" u="sng" dirty="0" smtClean="0"/>
            <a:t>REQUISITION</a:t>
          </a:r>
          <a:endParaRPr lang="en-US" sz="1600" u="sng" dirty="0"/>
        </a:p>
      </dgm:t>
    </dgm:pt>
    <dgm:pt modelId="{34F74920-CC1F-4AA0-B7FF-7BAA502B29EC}" type="parTrans" cxnId="{32535CB8-FBBD-4ECA-A799-EB2EFDF968FA}">
      <dgm:prSet/>
      <dgm:spPr/>
      <dgm:t>
        <a:bodyPr/>
        <a:lstStyle/>
        <a:p>
          <a:endParaRPr lang="en-US"/>
        </a:p>
      </dgm:t>
    </dgm:pt>
    <dgm:pt modelId="{CAEC2FAA-F973-4ABF-8734-13DA75503E8F}" type="sibTrans" cxnId="{32535CB8-FBBD-4ECA-A799-EB2EFDF968FA}">
      <dgm:prSet/>
      <dgm:spPr/>
      <dgm:t>
        <a:bodyPr/>
        <a:lstStyle/>
        <a:p>
          <a:endParaRPr lang="en-US"/>
        </a:p>
      </dgm:t>
    </dgm:pt>
    <dgm:pt modelId="{456A8496-7C45-4F52-A1C4-CB09AF6FC1FA}">
      <dgm:prSet phldrT="[Text]" custT="1"/>
      <dgm:spPr/>
      <dgm:t>
        <a:bodyPr/>
        <a:lstStyle/>
        <a:p>
          <a:r>
            <a:rPr lang="en-US" sz="1600" u="sng" dirty="0" smtClean="0"/>
            <a:t>PAYMENT</a:t>
          </a:r>
          <a:r>
            <a:rPr lang="en-US" sz="1600" dirty="0" smtClean="0"/>
            <a:t> </a:t>
          </a:r>
        </a:p>
        <a:p>
          <a:r>
            <a:rPr lang="en-US" sz="1600" dirty="0" smtClean="0"/>
            <a:t>(</a:t>
          </a:r>
          <a:r>
            <a:rPr lang="en-US" sz="1200" dirty="0" smtClean="0"/>
            <a:t>record transaction on log sheet</a:t>
          </a:r>
          <a:r>
            <a:rPr lang="en-US" sz="1600" dirty="0" smtClean="0"/>
            <a:t>)</a:t>
          </a:r>
        </a:p>
      </dgm:t>
    </dgm:pt>
    <dgm:pt modelId="{A160C614-7C5C-485E-88DB-491E8B380192}" type="parTrans" cxnId="{138EFC02-2E5E-4370-9055-762E6F64FCAE}">
      <dgm:prSet/>
      <dgm:spPr/>
      <dgm:t>
        <a:bodyPr/>
        <a:lstStyle/>
        <a:p>
          <a:endParaRPr lang="en-US"/>
        </a:p>
      </dgm:t>
    </dgm:pt>
    <dgm:pt modelId="{EAE3FF51-0B69-405E-B117-F14C29E87D6E}" type="sibTrans" cxnId="{138EFC02-2E5E-4370-9055-762E6F64FCAE}">
      <dgm:prSet/>
      <dgm:spPr/>
      <dgm:t>
        <a:bodyPr/>
        <a:lstStyle/>
        <a:p>
          <a:endParaRPr lang="en-US"/>
        </a:p>
      </dgm:t>
    </dgm:pt>
    <dgm:pt modelId="{482420A7-552B-42C1-8C84-73CC9A7C835F}">
      <dgm:prSet custT="1"/>
      <dgm:spPr/>
      <dgm:t>
        <a:bodyPr/>
        <a:lstStyle/>
        <a:p>
          <a:r>
            <a:rPr lang="en-US" sz="1600" u="sng" dirty="0" smtClean="0"/>
            <a:t>RECONCILIATION</a:t>
          </a:r>
        </a:p>
      </dgm:t>
    </dgm:pt>
    <dgm:pt modelId="{6AAA1974-E7A5-45B5-8389-DE6366EF9690}" type="parTrans" cxnId="{8E8CFA71-36FB-465F-88CC-0BA4ED8E1FA4}">
      <dgm:prSet/>
      <dgm:spPr/>
      <dgm:t>
        <a:bodyPr/>
        <a:lstStyle/>
        <a:p>
          <a:endParaRPr lang="en-US"/>
        </a:p>
      </dgm:t>
    </dgm:pt>
    <dgm:pt modelId="{F07B7C31-C7AB-4591-8179-D8CED5DCDD16}" type="sibTrans" cxnId="{8E8CFA71-36FB-465F-88CC-0BA4ED8E1FA4}">
      <dgm:prSet/>
      <dgm:spPr/>
      <dgm:t>
        <a:bodyPr/>
        <a:lstStyle/>
        <a:p>
          <a:endParaRPr lang="en-US"/>
        </a:p>
      </dgm:t>
    </dgm:pt>
    <dgm:pt modelId="{26DBE592-8DD4-49E4-98A0-F48B5E2E9445}">
      <dgm:prSet custT="1"/>
      <dgm:spPr/>
      <dgm:t>
        <a:bodyPr/>
        <a:lstStyle/>
        <a:p>
          <a:r>
            <a:rPr lang="en-US" sz="1600" u="sng" dirty="0" smtClean="0"/>
            <a:t>LOGSHEET</a:t>
          </a:r>
          <a:r>
            <a:rPr lang="en-US" sz="1600" dirty="0" smtClean="0"/>
            <a:t> </a:t>
          </a:r>
        </a:p>
        <a:p>
          <a:r>
            <a:rPr lang="en-US" sz="1400" dirty="0" smtClean="0"/>
            <a:t>(</a:t>
          </a:r>
          <a:r>
            <a:rPr lang="en-US" sz="1200" dirty="0" smtClean="0"/>
            <a:t>submit to supervisor</a:t>
          </a:r>
          <a:r>
            <a:rPr lang="en-US" sz="1400" dirty="0" smtClean="0"/>
            <a:t>)</a:t>
          </a:r>
          <a:endParaRPr lang="en-US" sz="1600" dirty="0"/>
        </a:p>
      </dgm:t>
    </dgm:pt>
    <dgm:pt modelId="{C79315B5-49DB-4EB1-8087-D2CDA985A9F0}" type="parTrans" cxnId="{3369AF2E-549F-4341-98C9-7D432B54D6C5}">
      <dgm:prSet/>
      <dgm:spPr/>
      <dgm:t>
        <a:bodyPr/>
        <a:lstStyle/>
        <a:p>
          <a:endParaRPr lang="en-US"/>
        </a:p>
      </dgm:t>
    </dgm:pt>
    <dgm:pt modelId="{CABC34E8-E6EE-47B3-B233-BE33D1EBEAEA}" type="sibTrans" cxnId="{3369AF2E-549F-4341-98C9-7D432B54D6C5}">
      <dgm:prSet/>
      <dgm:spPr/>
      <dgm:t>
        <a:bodyPr/>
        <a:lstStyle/>
        <a:p>
          <a:endParaRPr lang="en-US"/>
        </a:p>
      </dgm:t>
    </dgm:pt>
    <dgm:pt modelId="{AC41ACA9-2B41-4FFE-982A-E99A03FFB36C}" type="pres">
      <dgm:prSet presAssocID="{913BD789-A9EF-4308-89BA-396DB6989956}" presName="Name0" presStyleCnt="0">
        <dgm:presLayoutVars>
          <dgm:chMax val="1"/>
          <dgm:dir/>
          <dgm:animLvl val="ctr"/>
          <dgm:resizeHandles val="exact"/>
        </dgm:presLayoutVars>
      </dgm:prSet>
      <dgm:spPr/>
      <dgm:t>
        <a:bodyPr/>
        <a:lstStyle/>
        <a:p>
          <a:endParaRPr lang="en-US"/>
        </a:p>
      </dgm:t>
    </dgm:pt>
    <dgm:pt modelId="{B227B99E-B048-4D18-AB74-C6B378B678A9}" type="pres">
      <dgm:prSet presAssocID="{D098DAB3-B5D4-4C91-B01E-F98438629D27}" presName="centerShape" presStyleLbl="node0" presStyleIdx="0" presStyleCnt="1" custScaleX="66906" custScaleY="74964" custLinFactNeighborX="-2916" custLinFactNeighborY="6194"/>
      <dgm:spPr/>
      <dgm:t>
        <a:bodyPr/>
        <a:lstStyle/>
        <a:p>
          <a:endParaRPr lang="en-US"/>
        </a:p>
      </dgm:t>
    </dgm:pt>
    <dgm:pt modelId="{DBAB2789-859F-4B9B-9600-5BA7FE3D0A86}" type="pres">
      <dgm:prSet presAssocID="{B33ADF9D-D6AF-4D9A-8835-95B4C063B3EA}" presName="node" presStyleLbl="node1" presStyleIdx="0" presStyleCnt="4" custAng="0" custScaleX="155153" custRadScaleRad="74964" custRadScaleInc="-16580">
        <dgm:presLayoutVars>
          <dgm:bulletEnabled val="1"/>
        </dgm:presLayoutVars>
      </dgm:prSet>
      <dgm:spPr/>
      <dgm:t>
        <a:bodyPr/>
        <a:lstStyle/>
        <a:p>
          <a:endParaRPr lang="en-US"/>
        </a:p>
      </dgm:t>
    </dgm:pt>
    <dgm:pt modelId="{021B9B6B-291A-4E6C-AFD0-BBCFB0D50A73}" type="pres">
      <dgm:prSet presAssocID="{B33ADF9D-D6AF-4D9A-8835-95B4C063B3EA}" presName="dummy" presStyleCnt="0"/>
      <dgm:spPr/>
    </dgm:pt>
    <dgm:pt modelId="{1F15EF5E-BA0F-4AD9-9F1F-087404CCFE40}" type="pres">
      <dgm:prSet presAssocID="{CAEC2FAA-F973-4ABF-8734-13DA75503E8F}" presName="sibTrans" presStyleLbl="sibTrans2D1" presStyleIdx="0" presStyleCnt="4"/>
      <dgm:spPr/>
      <dgm:t>
        <a:bodyPr/>
        <a:lstStyle/>
        <a:p>
          <a:endParaRPr lang="en-US"/>
        </a:p>
      </dgm:t>
    </dgm:pt>
    <dgm:pt modelId="{DBFEC67F-8726-455D-BDC7-981F2CF364CA}" type="pres">
      <dgm:prSet presAssocID="{456A8496-7C45-4F52-A1C4-CB09AF6FC1FA}" presName="node" presStyleLbl="node1" presStyleIdx="1" presStyleCnt="4" custScaleX="123696" custRadScaleRad="78262" custRadScaleInc="5326">
        <dgm:presLayoutVars>
          <dgm:bulletEnabled val="1"/>
        </dgm:presLayoutVars>
      </dgm:prSet>
      <dgm:spPr/>
      <dgm:t>
        <a:bodyPr/>
        <a:lstStyle/>
        <a:p>
          <a:endParaRPr lang="en-US"/>
        </a:p>
      </dgm:t>
    </dgm:pt>
    <dgm:pt modelId="{2EBCD4BF-D18E-4E33-91C3-4563728673BF}" type="pres">
      <dgm:prSet presAssocID="{456A8496-7C45-4F52-A1C4-CB09AF6FC1FA}" presName="dummy" presStyleCnt="0"/>
      <dgm:spPr/>
    </dgm:pt>
    <dgm:pt modelId="{227FD20C-4787-4C21-9490-E65FE697F17D}" type="pres">
      <dgm:prSet presAssocID="{EAE3FF51-0B69-405E-B117-F14C29E87D6E}" presName="sibTrans" presStyleLbl="sibTrans2D1" presStyleIdx="1" presStyleCnt="4"/>
      <dgm:spPr/>
      <dgm:t>
        <a:bodyPr/>
        <a:lstStyle/>
        <a:p>
          <a:endParaRPr lang="en-US"/>
        </a:p>
      </dgm:t>
    </dgm:pt>
    <dgm:pt modelId="{5919B505-CE81-41DA-A2F3-34E2C1148D69}" type="pres">
      <dgm:prSet presAssocID="{482420A7-552B-42C1-8C84-73CC9A7C835F}" presName="node" presStyleLbl="node1" presStyleIdx="2" presStyleCnt="4" custScaleX="160632" custRadScaleRad="92758" custRadScaleInc="9009">
        <dgm:presLayoutVars>
          <dgm:bulletEnabled val="1"/>
        </dgm:presLayoutVars>
      </dgm:prSet>
      <dgm:spPr/>
      <dgm:t>
        <a:bodyPr/>
        <a:lstStyle/>
        <a:p>
          <a:endParaRPr lang="en-US"/>
        </a:p>
      </dgm:t>
    </dgm:pt>
    <dgm:pt modelId="{902A326C-5D52-4471-B23F-088B2F97811D}" type="pres">
      <dgm:prSet presAssocID="{482420A7-552B-42C1-8C84-73CC9A7C835F}" presName="dummy" presStyleCnt="0"/>
      <dgm:spPr/>
    </dgm:pt>
    <dgm:pt modelId="{462C2208-C06A-415F-BBB8-7B4529F14AA4}" type="pres">
      <dgm:prSet presAssocID="{F07B7C31-C7AB-4591-8179-D8CED5DCDD16}" presName="sibTrans" presStyleLbl="sibTrans2D1" presStyleIdx="2" presStyleCnt="4"/>
      <dgm:spPr/>
      <dgm:t>
        <a:bodyPr/>
        <a:lstStyle/>
        <a:p>
          <a:endParaRPr lang="en-US"/>
        </a:p>
      </dgm:t>
    </dgm:pt>
    <dgm:pt modelId="{B32F1527-9637-4EE1-98F1-690A7943A3CD}" type="pres">
      <dgm:prSet presAssocID="{26DBE592-8DD4-49E4-98A0-F48B5E2E9445}" presName="node" presStyleLbl="node1" presStyleIdx="3" presStyleCnt="4" custScaleX="132275" custRadScaleRad="94871" custRadScaleInc="-4393">
        <dgm:presLayoutVars>
          <dgm:bulletEnabled val="1"/>
        </dgm:presLayoutVars>
      </dgm:prSet>
      <dgm:spPr/>
      <dgm:t>
        <a:bodyPr/>
        <a:lstStyle/>
        <a:p>
          <a:endParaRPr lang="en-US"/>
        </a:p>
      </dgm:t>
    </dgm:pt>
    <dgm:pt modelId="{96B39C80-C0B4-4C55-8CEB-DFF4AF5D46FE}" type="pres">
      <dgm:prSet presAssocID="{26DBE592-8DD4-49E4-98A0-F48B5E2E9445}" presName="dummy" presStyleCnt="0"/>
      <dgm:spPr/>
    </dgm:pt>
    <dgm:pt modelId="{153B3C26-9CED-41AF-BB91-11CB01D91C58}" type="pres">
      <dgm:prSet presAssocID="{CABC34E8-E6EE-47B3-B233-BE33D1EBEAEA}" presName="sibTrans" presStyleLbl="sibTrans2D1" presStyleIdx="3" presStyleCnt="4"/>
      <dgm:spPr/>
      <dgm:t>
        <a:bodyPr/>
        <a:lstStyle/>
        <a:p>
          <a:endParaRPr lang="en-US"/>
        </a:p>
      </dgm:t>
    </dgm:pt>
  </dgm:ptLst>
  <dgm:cxnLst>
    <dgm:cxn modelId="{138EFC02-2E5E-4370-9055-762E6F64FCAE}" srcId="{D098DAB3-B5D4-4C91-B01E-F98438629D27}" destId="{456A8496-7C45-4F52-A1C4-CB09AF6FC1FA}" srcOrd="1" destOrd="0" parTransId="{A160C614-7C5C-485E-88DB-491E8B380192}" sibTransId="{EAE3FF51-0B69-405E-B117-F14C29E87D6E}"/>
    <dgm:cxn modelId="{09C920C0-6AA6-46B6-A054-D28C45A9B711}" srcId="{913BD789-A9EF-4308-89BA-396DB6989956}" destId="{D098DAB3-B5D4-4C91-B01E-F98438629D27}" srcOrd="0" destOrd="0" parTransId="{FFB39B19-5A8B-4BCF-8A35-CC2222520B82}" sibTransId="{BADF5C0B-148F-48E0-96A4-0E5489E386DD}"/>
    <dgm:cxn modelId="{59631E25-7DC8-4869-8305-F2BC22DD6BE9}" type="presOf" srcId="{D098DAB3-B5D4-4C91-B01E-F98438629D27}" destId="{B227B99E-B048-4D18-AB74-C6B378B678A9}" srcOrd="0" destOrd="0" presId="urn:microsoft.com/office/officeart/2005/8/layout/radial6"/>
    <dgm:cxn modelId="{3369AF2E-549F-4341-98C9-7D432B54D6C5}" srcId="{D098DAB3-B5D4-4C91-B01E-F98438629D27}" destId="{26DBE592-8DD4-49E4-98A0-F48B5E2E9445}" srcOrd="3" destOrd="0" parTransId="{C79315B5-49DB-4EB1-8087-D2CDA985A9F0}" sibTransId="{CABC34E8-E6EE-47B3-B233-BE33D1EBEAEA}"/>
    <dgm:cxn modelId="{2AF30927-C051-4C0C-9629-B3381F2919F9}" type="presOf" srcId="{CABC34E8-E6EE-47B3-B233-BE33D1EBEAEA}" destId="{153B3C26-9CED-41AF-BB91-11CB01D91C58}" srcOrd="0" destOrd="0" presId="urn:microsoft.com/office/officeart/2005/8/layout/radial6"/>
    <dgm:cxn modelId="{A0AB6274-00E8-4748-A785-E95D179212E5}" type="presOf" srcId="{26DBE592-8DD4-49E4-98A0-F48B5E2E9445}" destId="{B32F1527-9637-4EE1-98F1-690A7943A3CD}" srcOrd="0" destOrd="0" presId="urn:microsoft.com/office/officeart/2005/8/layout/radial6"/>
    <dgm:cxn modelId="{8164060F-B29D-49D2-83B0-A31451F0ABFA}" type="presOf" srcId="{482420A7-552B-42C1-8C84-73CC9A7C835F}" destId="{5919B505-CE81-41DA-A2F3-34E2C1148D69}" srcOrd="0" destOrd="0" presId="urn:microsoft.com/office/officeart/2005/8/layout/radial6"/>
    <dgm:cxn modelId="{F4D4812F-4403-478E-9551-218F8C2D6889}" type="presOf" srcId="{F07B7C31-C7AB-4591-8179-D8CED5DCDD16}" destId="{462C2208-C06A-415F-BBB8-7B4529F14AA4}" srcOrd="0" destOrd="0" presId="urn:microsoft.com/office/officeart/2005/8/layout/radial6"/>
    <dgm:cxn modelId="{32535CB8-FBBD-4ECA-A799-EB2EFDF968FA}" srcId="{D098DAB3-B5D4-4C91-B01E-F98438629D27}" destId="{B33ADF9D-D6AF-4D9A-8835-95B4C063B3EA}" srcOrd="0" destOrd="0" parTransId="{34F74920-CC1F-4AA0-B7FF-7BAA502B29EC}" sibTransId="{CAEC2FAA-F973-4ABF-8734-13DA75503E8F}"/>
    <dgm:cxn modelId="{37F7ECCF-22FE-42D8-985D-61374BB8D835}" type="presOf" srcId="{456A8496-7C45-4F52-A1C4-CB09AF6FC1FA}" destId="{DBFEC67F-8726-455D-BDC7-981F2CF364CA}" srcOrd="0" destOrd="0" presId="urn:microsoft.com/office/officeart/2005/8/layout/radial6"/>
    <dgm:cxn modelId="{E1EAC44D-84A9-4725-AA2B-5582C81EFA79}" type="presOf" srcId="{B33ADF9D-D6AF-4D9A-8835-95B4C063B3EA}" destId="{DBAB2789-859F-4B9B-9600-5BA7FE3D0A86}" srcOrd="0" destOrd="0" presId="urn:microsoft.com/office/officeart/2005/8/layout/radial6"/>
    <dgm:cxn modelId="{8E8CFA71-36FB-465F-88CC-0BA4ED8E1FA4}" srcId="{D098DAB3-B5D4-4C91-B01E-F98438629D27}" destId="{482420A7-552B-42C1-8C84-73CC9A7C835F}" srcOrd="2" destOrd="0" parTransId="{6AAA1974-E7A5-45B5-8389-DE6366EF9690}" sibTransId="{F07B7C31-C7AB-4591-8179-D8CED5DCDD16}"/>
    <dgm:cxn modelId="{D6318F9A-8027-419A-8796-2939E6EEE82A}" type="presOf" srcId="{913BD789-A9EF-4308-89BA-396DB6989956}" destId="{AC41ACA9-2B41-4FFE-982A-E99A03FFB36C}" srcOrd="0" destOrd="0" presId="urn:microsoft.com/office/officeart/2005/8/layout/radial6"/>
    <dgm:cxn modelId="{7E863669-C4D4-4AA8-9490-14DE0C3F2A6E}" type="presOf" srcId="{EAE3FF51-0B69-405E-B117-F14C29E87D6E}" destId="{227FD20C-4787-4C21-9490-E65FE697F17D}" srcOrd="0" destOrd="0" presId="urn:microsoft.com/office/officeart/2005/8/layout/radial6"/>
    <dgm:cxn modelId="{45511159-446F-4D5C-B392-806347E8AE7F}" type="presOf" srcId="{CAEC2FAA-F973-4ABF-8734-13DA75503E8F}" destId="{1F15EF5E-BA0F-4AD9-9F1F-087404CCFE40}" srcOrd="0" destOrd="0" presId="urn:microsoft.com/office/officeart/2005/8/layout/radial6"/>
    <dgm:cxn modelId="{2825173A-D1AA-4FC8-944D-4B496903B833}" type="presParOf" srcId="{AC41ACA9-2B41-4FFE-982A-E99A03FFB36C}" destId="{B227B99E-B048-4D18-AB74-C6B378B678A9}" srcOrd="0" destOrd="0" presId="urn:microsoft.com/office/officeart/2005/8/layout/radial6"/>
    <dgm:cxn modelId="{B1CB9568-C03E-48E3-B8D0-CA0B6D844836}" type="presParOf" srcId="{AC41ACA9-2B41-4FFE-982A-E99A03FFB36C}" destId="{DBAB2789-859F-4B9B-9600-5BA7FE3D0A86}" srcOrd="1" destOrd="0" presId="urn:microsoft.com/office/officeart/2005/8/layout/radial6"/>
    <dgm:cxn modelId="{CD70BE15-7A6B-4B94-9445-E7620ED4267E}" type="presParOf" srcId="{AC41ACA9-2B41-4FFE-982A-E99A03FFB36C}" destId="{021B9B6B-291A-4E6C-AFD0-BBCFB0D50A73}" srcOrd="2" destOrd="0" presId="urn:microsoft.com/office/officeart/2005/8/layout/radial6"/>
    <dgm:cxn modelId="{2C8EFF15-1A70-4B4D-8EC4-C2E93B2396AE}" type="presParOf" srcId="{AC41ACA9-2B41-4FFE-982A-E99A03FFB36C}" destId="{1F15EF5E-BA0F-4AD9-9F1F-087404CCFE40}" srcOrd="3" destOrd="0" presId="urn:microsoft.com/office/officeart/2005/8/layout/radial6"/>
    <dgm:cxn modelId="{502227E3-2569-44C9-B2EF-9B9D3A1E82D5}" type="presParOf" srcId="{AC41ACA9-2B41-4FFE-982A-E99A03FFB36C}" destId="{DBFEC67F-8726-455D-BDC7-981F2CF364CA}" srcOrd="4" destOrd="0" presId="urn:microsoft.com/office/officeart/2005/8/layout/radial6"/>
    <dgm:cxn modelId="{F74AC365-700C-42A1-96E5-08FE1E0D4526}" type="presParOf" srcId="{AC41ACA9-2B41-4FFE-982A-E99A03FFB36C}" destId="{2EBCD4BF-D18E-4E33-91C3-4563728673BF}" srcOrd="5" destOrd="0" presId="urn:microsoft.com/office/officeart/2005/8/layout/radial6"/>
    <dgm:cxn modelId="{E3FE9D68-5555-4728-846C-B4D5D62FFA04}" type="presParOf" srcId="{AC41ACA9-2B41-4FFE-982A-E99A03FFB36C}" destId="{227FD20C-4787-4C21-9490-E65FE697F17D}" srcOrd="6" destOrd="0" presId="urn:microsoft.com/office/officeart/2005/8/layout/radial6"/>
    <dgm:cxn modelId="{739CFB5F-509C-46AA-A06C-6E7AB271F743}" type="presParOf" srcId="{AC41ACA9-2B41-4FFE-982A-E99A03FFB36C}" destId="{5919B505-CE81-41DA-A2F3-34E2C1148D69}" srcOrd="7" destOrd="0" presId="urn:microsoft.com/office/officeart/2005/8/layout/radial6"/>
    <dgm:cxn modelId="{BE41CEAB-65F6-4F19-B509-F505D850E3B0}" type="presParOf" srcId="{AC41ACA9-2B41-4FFE-982A-E99A03FFB36C}" destId="{902A326C-5D52-4471-B23F-088B2F97811D}" srcOrd="8" destOrd="0" presId="urn:microsoft.com/office/officeart/2005/8/layout/radial6"/>
    <dgm:cxn modelId="{1E238444-9B8F-43B4-807C-6B002FEA6A90}" type="presParOf" srcId="{AC41ACA9-2B41-4FFE-982A-E99A03FFB36C}" destId="{462C2208-C06A-415F-BBB8-7B4529F14AA4}" srcOrd="9" destOrd="0" presId="urn:microsoft.com/office/officeart/2005/8/layout/radial6"/>
    <dgm:cxn modelId="{2DF01CDE-C2D1-4AFF-AA72-7C7304811EE3}" type="presParOf" srcId="{AC41ACA9-2B41-4FFE-982A-E99A03FFB36C}" destId="{B32F1527-9637-4EE1-98F1-690A7943A3CD}" srcOrd="10" destOrd="0" presId="urn:microsoft.com/office/officeart/2005/8/layout/radial6"/>
    <dgm:cxn modelId="{2F5AFC41-71B0-4F55-BA00-E50278CB1662}" type="presParOf" srcId="{AC41ACA9-2B41-4FFE-982A-E99A03FFB36C}" destId="{96B39C80-C0B4-4C55-8CEB-DFF4AF5D46FE}" srcOrd="11" destOrd="0" presId="urn:microsoft.com/office/officeart/2005/8/layout/radial6"/>
    <dgm:cxn modelId="{3092DA87-28F2-4425-9926-DCE9349C8EE5}" type="presParOf" srcId="{AC41ACA9-2B41-4FFE-982A-E99A03FFB36C}" destId="{153B3C26-9CED-41AF-BB91-11CB01D91C5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6BE51-7470-4424-A06F-CCB29185CDD9}">
      <dsp:nvSpPr>
        <dsp:cNvPr id="0" name=""/>
        <dsp:cNvSpPr/>
      </dsp:nvSpPr>
      <dsp:spPr>
        <a:xfrm>
          <a:off x="407438" y="501476"/>
          <a:ext cx="3225310" cy="3225310"/>
        </a:xfrm>
        <a:prstGeom prst="blockArc">
          <a:avLst>
            <a:gd name="adj1" fmla="val 1188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2D722E-940A-486A-A8F4-406FE53D0AC9}">
      <dsp:nvSpPr>
        <dsp:cNvPr id="0" name=""/>
        <dsp:cNvSpPr/>
      </dsp:nvSpPr>
      <dsp:spPr>
        <a:xfrm>
          <a:off x="407438" y="501476"/>
          <a:ext cx="3225310" cy="3225310"/>
        </a:xfrm>
        <a:prstGeom prst="blockArc">
          <a:avLst>
            <a:gd name="adj1" fmla="val 7560000"/>
            <a:gd name="adj2" fmla="val 1188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D4A51C-25CC-443D-8816-A01F192B13DF}">
      <dsp:nvSpPr>
        <dsp:cNvPr id="0" name=""/>
        <dsp:cNvSpPr/>
      </dsp:nvSpPr>
      <dsp:spPr>
        <a:xfrm>
          <a:off x="407438" y="501476"/>
          <a:ext cx="3225310" cy="3225310"/>
        </a:xfrm>
        <a:prstGeom prst="blockArc">
          <a:avLst>
            <a:gd name="adj1" fmla="val 3240000"/>
            <a:gd name="adj2" fmla="val 756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295C98-9FB1-4115-AB2E-E47EFB118A6E}">
      <dsp:nvSpPr>
        <dsp:cNvPr id="0" name=""/>
        <dsp:cNvSpPr/>
      </dsp:nvSpPr>
      <dsp:spPr>
        <a:xfrm>
          <a:off x="407438" y="501476"/>
          <a:ext cx="3225310" cy="3225310"/>
        </a:xfrm>
        <a:prstGeom prst="blockArc">
          <a:avLst>
            <a:gd name="adj1" fmla="val 20520000"/>
            <a:gd name="adj2" fmla="val 324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72DF7-0722-4ED5-BCCE-AFAD58165A56}">
      <dsp:nvSpPr>
        <dsp:cNvPr id="0" name=""/>
        <dsp:cNvSpPr/>
      </dsp:nvSpPr>
      <dsp:spPr>
        <a:xfrm>
          <a:off x="407438" y="501476"/>
          <a:ext cx="3225310" cy="3225310"/>
        </a:xfrm>
        <a:prstGeom prst="blockArc">
          <a:avLst>
            <a:gd name="adj1" fmla="val 16200000"/>
            <a:gd name="adj2" fmla="val 2052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B1F6E-689E-417B-94E9-5310D86972AC}">
      <dsp:nvSpPr>
        <dsp:cNvPr id="0" name=""/>
        <dsp:cNvSpPr/>
      </dsp:nvSpPr>
      <dsp:spPr>
        <a:xfrm>
          <a:off x="1277354" y="1371392"/>
          <a:ext cx="1485479" cy="14854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Purchasing Cycle</a:t>
          </a:r>
          <a:endParaRPr lang="en-US" sz="1700" kern="1200" dirty="0"/>
        </a:p>
      </dsp:txBody>
      <dsp:txXfrm>
        <a:off x="1494897" y="1588935"/>
        <a:ext cx="1050393" cy="1050393"/>
      </dsp:txXfrm>
    </dsp:sp>
    <dsp:sp modelId="{3EFDB6B0-1547-4F46-B97C-C3ABF750ED90}">
      <dsp:nvSpPr>
        <dsp:cNvPr id="0" name=""/>
        <dsp:cNvSpPr/>
      </dsp:nvSpPr>
      <dsp:spPr>
        <a:xfrm>
          <a:off x="1500176" y="18992"/>
          <a:ext cx="1039835" cy="1039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Requisition</a:t>
          </a:r>
          <a:endParaRPr lang="en-US" sz="1200" kern="1200" dirty="0"/>
        </a:p>
      </dsp:txBody>
      <dsp:txXfrm>
        <a:off x="1652456" y="171272"/>
        <a:ext cx="735275" cy="735275"/>
      </dsp:txXfrm>
    </dsp:sp>
    <dsp:sp modelId="{5F373C39-A509-44B0-877F-FE8FBF95AAA0}">
      <dsp:nvSpPr>
        <dsp:cNvPr id="0" name=""/>
        <dsp:cNvSpPr/>
      </dsp:nvSpPr>
      <dsp:spPr>
        <a:xfrm>
          <a:off x="2998300" y="1107443"/>
          <a:ext cx="1039835" cy="1039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Purchase Order</a:t>
          </a:r>
          <a:endParaRPr lang="en-US" sz="1200" kern="1200" dirty="0"/>
        </a:p>
      </dsp:txBody>
      <dsp:txXfrm>
        <a:off x="3150580" y="1259723"/>
        <a:ext cx="735275" cy="735275"/>
      </dsp:txXfrm>
    </dsp:sp>
    <dsp:sp modelId="{7107B9C6-19F3-47E6-958A-304AFC90A082}">
      <dsp:nvSpPr>
        <dsp:cNvPr id="0" name=""/>
        <dsp:cNvSpPr/>
      </dsp:nvSpPr>
      <dsp:spPr>
        <a:xfrm>
          <a:off x="2426067" y="2868594"/>
          <a:ext cx="1039835" cy="1039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Receiving Report</a:t>
          </a:r>
        </a:p>
        <a:p>
          <a:pPr lvl="0" algn="ctr" defTabSz="533400">
            <a:lnSpc>
              <a:spcPct val="90000"/>
            </a:lnSpc>
            <a:spcBef>
              <a:spcPct val="0"/>
            </a:spcBef>
            <a:spcAft>
              <a:spcPct val="35000"/>
            </a:spcAft>
          </a:pPr>
          <a:r>
            <a:rPr lang="en-US" sz="1200" kern="1200" dirty="0" smtClean="0"/>
            <a:t>(for goods)</a:t>
          </a:r>
          <a:endParaRPr lang="en-US" sz="1200" kern="1200" dirty="0"/>
        </a:p>
      </dsp:txBody>
      <dsp:txXfrm>
        <a:off x="2578347" y="3020874"/>
        <a:ext cx="735275" cy="735275"/>
      </dsp:txXfrm>
    </dsp:sp>
    <dsp:sp modelId="{414F4D8E-8CFF-4A63-8BB6-682AAB4CA9AF}">
      <dsp:nvSpPr>
        <dsp:cNvPr id="0" name=""/>
        <dsp:cNvSpPr/>
      </dsp:nvSpPr>
      <dsp:spPr>
        <a:xfrm>
          <a:off x="574284" y="2868594"/>
          <a:ext cx="1039835" cy="1039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Invoice</a:t>
          </a:r>
          <a:endParaRPr lang="en-US" sz="1200" kern="1200" dirty="0"/>
        </a:p>
      </dsp:txBody>
      <dsp:txXfrm>
        <a:off x="726564" y="3020874"/>
        <a:ext cx="735275" cy="735275"/>
      </dsp:txXfrm>
    </dsp:sp>
    <dsp:sp modelId="{5B19BAFD-DB13-41E1-B99F-7D2651F7E45D}">
      <dsp:nvSpPr>
        <dsp:cNvPr id="0" name=""/>
        <dsp:cNvSpPr/>
      </dsp:nvSpPr>
      <dsp:spPr>
        <a:xfrm>
          <a:off x="2051" y="1107443"/>
          <a:ext cx="1039835" cy="10398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Payment</a:t>
          </a:r>
          <a:endParaRPr lang="en-US" sz="1200" kern="1200" dirty="0"/>
        </a:p>
      </dsp:txBody>
      <dsp:txXfrm>
        <a:off x="154331" y="1259723"/>
        <a:ext cx="735275" cy="735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E1C6F-407B-4E4F-AA32-20FA9AE13632}">
      <dsp:nvSpPr>
        <dsp:cNvPr id="0" name=""/>
        <dsp:cNvSpPr/>
      </dsp:nvSpPr>
      <dsp:spPr>
        <a:xfrm>
          <a:off x="501356" y="456112"/>
          <a:ext cx="3039062" cy="3039062"/>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5C3F6B-AB01-473E-8156-C19BF62E5098}">
      <dsp:nvSpPr>
        <dsp:cNvPr id="0" name=""/>
        <dsp:cNvSpPr/>
      </dsp:nvSpPr>
      <dsp:spPr>
        <a:xfrm>
          <a:off x="501356" y="456112"/>
          <a:ext cx="3039062" cy="3039062"/>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1BACF3-71E1-4B7A-9B90-3D770234B285}">
      <dsp:nvSpPr>
        <dsp:cNvPr id="0" name=""/>
        <dsp:cNvSpPr/>
      </dsp:nvSpPr>
      <dsp:spPr>
        <a:xfrm>
          <a:off x="501356" y="456112"/>
          <a:ext cx="3039062" cy="3039062"/>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067677-A23A-417E-BB3D-304D84F43D34}">
      <dsp:nvSpPr>
        <dsp:cNvPr id="0" name=""/>
        <dsp:cNvSpPr/>
      </dsp:nvSpPr>
      <dsp:spPr>
        <a:xfrm>
          <a:off x="501356" y="456112"/>
          <a:ext cx="3039062" cy="3039062"/>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4C4792-E919-465D-A37C-6CDAB9FB2D45}">
      <dsp:nvSpPr>
        <dsp:cNvPr id="0" name=""/>
        <dsp:cNvSpPr/>
      </dsp:nvSpPr>
      <dsp:spPr>
        <a:xfrm>
          <a:off x="1321273" y="1276030"/>
          <a:ext cx="1399227" cy="13992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Purchasing Cycle</a:t>
          </a:r>
          <a:endParaRPr lang="en-US" sz="1600" kern="1200" dirty="0"/>
        </a:p>
      </dsp:txBody>
      <dsp:txXfrm>
        <a:off x="1526185" y="1480942"/>
        <a:ext cx="989403" cy="989403"/>
      </dsp:txXfrm>
    </dsp:sp>
    <dsp:sp modelId="{9875B5EC-4B58-41AC-8B1F-02CEF70EEED2}">
      <dsp:nvSpPr>
        <dsp:cNvPr id="0" name=""/>
        <dsp:cNvSpPr/>
      </dsp:nvSpPr>
      <dsp:spPr>
        <a:xfrm>
          <a:off x="1531157" y="1643"/>
          <a:ext cx="979459" cy="979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Requisition</a:t>
          </a:r>
          <a:endParaRPr lang="en-US" sz="900" kern="1200" dirty="0"/>
        </a:p>
      </dsp:txBody>
      <dsp:txXfrm>
        <a:off x="1674595" y="145081"/>
        <a:ext cx="692583" cy="692583"/>
      </dsp:txXfrm>
    </dsp:sp>
    <dsp:sp modelId="{0E8244E4-487A-4E25-8098-B699BAA382D7}">
      <dsp:nvSpPr>
        <dsp:cNvPr id="0" name=""/>
        <dsp:cNvSpPr/>
      </dsp:nvSpPr>
      <dsp:spPr>
        <a:xfrm>
          <a:off x="3015428" y="1485914"/>
          <a:ext cx="979459" cy="979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Order</a:t>
          </a:r>
        </a:p>
        <a:p>
          <a:pPr lvl="0" algn="ctr" defTabSz="400050">
            <a:lnSpc>
              <a:spcPct val="90000"/>
            </a:lnSpc>
            <a:spcBef>
              <a:spcPct val="0"/>
            </a:spcBef>
            <a:spcAft>
              <a:spcPct val="35000"/>
            </a:spcAft>
          </a:pPr>
          <a:r>
            <a:rPr lang="en-US" sz="900" kern="1200" dirty="0" smtClean="0"/>
            <a:t>(by Unit)</a:t>
          </a:r>
          <a:endParaRPr lang="en-US" sz="900" kern="1200" dirty="0"/>
        </a:p>
      </dsp:txBody>
      <dsp:txXfrm>
        <a:off x="3158866" y="1629352"/>
        <a:ext cx="692583" cy="692583"/>
      </dsp:txXfrm>
    </dsp:sp>
    <dsp:sp modelId="{5F7153AB-6D42-41BB-B213-3776E84B9B92}">
      <dsp:nvSpPr>
        <dsp:cNvPr id="0" name=""/>
        <dsp:cNvSpPr/>
      </dsp:nvSpPr>
      <dsp:spPr>
        <a:xfrm>
          <a:off x="1531157" y="2970185"/>
          <a:ext cx="979459" cy="979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Payment</a:t>
          </a:r>
        </a:p>
        <a:p>
          <a:pPr lvl="0" algn="ctr" defTabSz="400050">
            <a:lnSpc>
              <a:spcPct val="90000"/>
            </a:lnSpc>
            <a:spcBef>
              <a:spcPct val="0"/>
            </a:spcBef>
            <a:spcAft>
              <a:spcPct val="35000"/>
            </a:spcAft>
          </a:pPr>
          <a:r>
            <a:rPr lang="en-US" sz="900" kern="1200" dirty="0" smtClean="0"/>
            <a:t>(by Unit </a:t>
          </a:r>
          <a:r>
            <a:rPr lang="en-US" sz="900" kern="1200" dirty="0" err="1" smtClean="0"/>
            <a:t>PCard</a:t>
          </a:r>
          <a:r>
            <a:rPr lang="en-US" sz="900" kern="1200" dirty="0" smtClean="0"/>
            <a:t>)</a:t>
          </a:r>
          <a:endParaRPr lang="en-US" sz="900" kern="1200" dirty="0"/>
        </a:p>
      </dsp:txBody>
      <dsp:txXfrm>
        <a:off x="1674595" y="3113623"/>
        <a:ext cx="692583" cy="692583"/>
      </dsp:txXfrm>
    </dsp:sp>
    <dsp:sp modelId="{1BD4E5F3-796B-43A9-ACB8-AB3DE0601A8A}">
      <dsp:nvSpPr>
        <dsp:cNvPr id="0" name=""/>
        <dsp:cNvSpPr/>
      </dsp:nvSpPr>
      <dsp:spPr>
        <a:xfrm>
          <a:off x="46886" y="1485914"/>
          <a:ext cx="979459" cy="979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err="1" smtClean="0"/>
            <a:t>Pcard</a:t>
          </a:r>
          <a:r>
            <a:rPr lang="en-US" sz="900" kern="1200" dirty="0" smtClean="0"/>
            <a:t> Reconciliation</a:t>
          </a:r>
          <a:endParaRPr lang="en-US" sz="900" kern="1200" dirty="0"/>
        </a:p>
      </dsp:txBody>
      <dsp:txXfrm>
        <a:off x="190324" y="1629352"/>
        <a:ext cx="692583" cy="692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2E8CE-A93D-4E57-BC63-87220C8BD0A6}">
      <dsp:nvSpPr>
        <dsp:cNvPr id="0" name=""/>
        <dsp:cNvSpPr/>
      </dsp:nvSpPr>
      <dsp:spPr>
        <a:xfrm>
          <a:off x="2251866" y="558065"/>
          <a:ext cx="3725867" cy="3725867"/>
        </a:xfrm>
        <a:prstGeom prst="blockArc">
          <a:avLst>
            <a:gd name="adj1" fmla="val 90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5636D-7862-40CC-8F8E-EB3DC4506A9A}">
      <dsp:nvSpPr>
        <dsp:cNvPr id="0" name=""/>
        <dsp:cNvSpPr/>
      </dsp:nvSpPr>
      <dsp:spPr>
        <a:xfrm>
          <a:off x="2251866" y="558065"/>
          <a:ext cx="3725867" cy="3725867"/>
        </a:xfrm>
        <a:prstGeom prst="blockArc">
          <a:avLst>
            <a:gd name="adj1" fmla="val 1800000"/>
            <a:gd name="adj2" fmla="val 90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6B921E-7AA4-4F72-8A64-353D70B9AF14}">
      <dsp:nvSpPr>
        <dsp:cNvPr id="0" name=""/>
        <dsp:cNvSpPr/>
      </dsp:nvSpPr>
      <dsp:spPr>
        <a:xfrm>
          <a:off x="2251866" y="558065"/>
          <a:ext cx="3725867" cy="3725867"/>
        </a:xfrm>
        <a:prstGeom prst="blockArc">
          <a:avLst>
            <a:gd name="adj1" fmla="val 16200000"/>
            <a:gd name="adj2" fmla="val 1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430823-7152-47F1-B3E5-9341D32BCAD0}">
      <dsp:nvSpPr>
        <dsp:cNvPr id="0" name=""/>
        <dsp:cNvSpPr/>
      </dsp:nvSpPr>
      <dsp:spPr>
        <a:xfrm>
          <a:off x="3256880" y="1563079"/>
          <a:ext cx="1715839" cy="17158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Receiving Cycle</a:t>
          </a:r>
          <a:endParaRPr lang="en-US" sz="2300" kern="1200" dirty="0"/>
        </a:p>
      </dsp:txBody>
      <dsp:txXfrm>
        <a:off x="3508159" y="1814358"/>
        <a:ext cx="1213281" cy="1213281"/>
      </dsp:txXfrm>
    </dsp:sp>
    <dsp:sp modelId="{0D74977A-9F7D-4EF7-AFEC-838B33454830}">
      <dsp:nvSpPr>
        <dsp:cNvPr id="0" name=""/>
        <dsp:cNvSpPr/>
      </dsp:nvSpPr>
      <dsp:spPr>
        <a:xfrm>
          <a:off x="3514256" y="761"/>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Receive Goods</a:t>
          </a:r>
          <a:endParaRPr lang="en-US" sz="1600" kern="1200" dirty="0"/>
        </a:p>
      </dsp:txBody>
      <dsp:txXfrm>
        <a:off x="3690151" y="176656"/>
        <a:ext cx="849297" cy="849297"/>
      </dsp:txXfrm>
    </dsp:sp>
    <dsp:sp modelId="{6AD88CE2-57C2-4F8E-AD8F-0F47CD628120}">
      <dsp:nvSpPr>
        <dsp:cNvPr id="0" name=""/>
        <dsp:cNvSpPr/>
      </dsp:nvSpPr>
      <dsp:spPr>
        <a:xfrm>
          <a:off x="5090157" y="2730302"/>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Add to Inventory</a:t>
          </a:r>
          <a:endParaRPr lang="en-US" sz="1600" kern="1200" dirty="0"/>
        </a:p>
      </dsp:txBody>
      <dsp:txXfrm>
        <a:off x="5266052" y="2906197"/>
        <a:ext cx="849297" cy="849297"/>
      </dsp:txXfrm>
    </dsp:sp>
    <dsp:sp modelId="{C830C0B8-C827-4367-A208-9769029F4775}">
      <dsp:nvSpPr>
        <dsp:cNvPr id="0" name=""/>
        <dsp:cNvSpPr/>
      </dsp:nvSpPr>
      <dsp:spPr>
        <a:xfrm>
          <a:off x="1938354" y="2730302"/>
          <a:ext cx="1201087" cy="12010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Add to Fixed Assets</a:t>
          </a:r>
          <a:endParaRPr lang="en-US" sz="1600" kern="1200" dirty="0"/>
        </a:p>
      </dsp:txBody>
      <dsp:txXfrm>
        <a:off x="2114249" y="2906197"/>
        <a:ext cx="849297" cy="849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2208-C06A-415F-BBB8-7B4529F14AA4}">
      <dsp:nvSpPr>
        <dsp:cNvPr id="0" name=""/>
        <dsp:cNvSpPr/>
      </dsp:nvSpPr>
      <dsp:spPr>
        <a:xfrm>
          <a:off x="1573305" y="635762"/>
          <a:ext cx="4244788" cy="4244788"/>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FD20C-4787-4C21-9490-E65FE697F17D}">
      <dsp:nvSpPr>
        <dsp:cNvPr id="0" name=""/>
        <dsp:cNvSpPr/>
      </dsp:nvSpPr>
      <dsp:spPr>
        <a:xfrm>
          <a:off x="1573305" y="635762"/>
          <a:ext cx="4244788" cy="4244788"/>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5EF5E-BA0F-4AD9-9F1F-087404CCFE40}">
      <dsp:nvSpPr>
        <dsp:cNvPr id="0" name=""/>
        <dsp:cNvSpPr/>
      </dsp:nvSpPr>
      <dsp:spPr>
        <a:xfrm>
          <a:off x="1573305" y="635762"/>
          <a:ext cx="4244788" cy="4244788"/>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8F1463-5E82-430A-9B72-DE1DB509A718}">
      <dsp:nvSpPr>
        <dsp:cNvPr id="0" name=""/>
        <dsp:cNvSpPr/>
      </dsp:nvSpPr>
      <dsp:spPr>
        <a:xfrm>
          <a:off x="1573305" y="635762"/>
          <a:ext cx="4244788" cy="4244788"/>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62D2D6-1BE2-4013-9E50-50D9E4682092}">
      <dsp:nvSpPr>
        <dsp:cNvPr id="0" name=""/>
        <dsp:cNvSpPr/>
      </dsp:nvSpPr>
      <dsp:spPr>
        <a:xfrm>
          <a:off x="1573305" y="635762"/>
          <a:ext cx="4244788" cy="4244788"/>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7B99E-B048-4D18-AB74-C6B378B678A9}">
      <dsp:nvSpPr>
        <dsp:cNvPr id="0" name=""/>
        <dsp:cNvSpPr/>
      </dsp:nvSpPr>
      <dsp:spPr>
        <a:xfrm>
          <a:off x="2719443" y="1781899"/>
          <a:ext cx="1952513" cy="19525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Accounts Payable Cycle</a:t>
          </a:r>
          <a:endParaRPr lang="en-US" sz="2700" kern="1200" dirty="0"/>
        </a:p>
      </dsp:txBody>
      <dsp:txXfrm>
        <a:off x="3005382" y="2067838"/>
        <a:ext cx="1380635" cy="1380635"/>
      </dsp:txXfrm>
    </dsp:sp>
    <dsp:sp modelId="{0F7E7957-BD1A-46EB-9C82-3A88EFF9C304}">
      <dsp:nvSpPr>
        <dsp:cNvPr id="0" name=""/>
        <dsp:cNvSpPr/>
      </dsp:nvSpPr>
      <dsp:spPr>
        <a:xfrm>
          <a:off x="3012320" y="158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INVOICE</a:t>
          </a:r>
          <a:endParaRPr lang="en-US" sz="900" kern="1200" dirty="0"/>
        </a:p>
      </dsp:txBody>
      <dsp:txXfrm>
        <a:off x="3212477" y="201742"/>
        <a:ext cx="966445" cy="966445"/>
      </dsp:txXfrm>
    </dsp:sp>
    <dsp:sp modelId="{974EDEB6-3B0F-4701-90F4-CA07BBB66DD1}">
      <dsp:nvSpPr>
        <dsp:cNvPr id="0" name=""/>
        <dsp:cNvSpPr/>
      </dsp:nvSpPr>
      <dsp:spPr>
        <a:xfrm>
          <a:off x="4984041" y="143412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MATCH DOCUMENTATION</a:t>
          </a:r>
          <a:endParaRPr lang="en-US" sz="900" kern="1200" dirty="0"/>
        </a:p>
      </dsp:txBody>
      <dsp:txXfrm>
        <a:off x="5184198" y="1634282"/>
        <a:ext cx="966445" cy="966445"/>
      </dsp:txXfrm>
    </dsp:sp>
    <dsp:sp modelId="{DBAB2789-859F-4B9B-9600-5BA7FE3D0A86}">
      <dsp:nvSpPr>
        <dsp:cNvPr id="0" name=""/>
        <dsp:cNvSpPr/>
      </dsp:nvSpPr>
      <dsp:spPr>
        <a:xfrm>
          <a:off x="4230911" y="3752022"/>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PROCESS INVOICE FOR PAYMENT</a:t>
          </a:r>
          <a:endParaRPr lang="en-US" sz="900" kern="1200" dirty="0"/>
        </a:p>
      </dsp:txBody>
      <dsp:txXfrm>
        <a:off x="4431068" y="3952179"/>
        <a:ext cx="966445" cy="966445"/>
      </dsp:txXfrm>
    </dsp:sp>
    <dsp:sp modelId="{DBFEC67F-8726-455D-BDC7-981F2CF364CA}">
      <dsp:nvSpPr>
        <dsp:cNvPr id="0" name=""/>
        <dsp:cNvSpPr/>
      </dsp:nvSpPr>
      <dsp:spPr>
        <a:xfrm>
          <a:off x="1793729" y="3752022"/>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RECONCILE PCARD STATEMENT</a:t>
          </a:r>
        </a:p>
      </dsp:txBody>
      <dsp:txXfrm>
        <a:off x="1993886" y="3952179"/>
        <a:ext cx="966445" cy="966445"/>
      </dsp:txXfrm>
    </dsp:sp>
    <dsp:sp modelId="{5919B505-CE81-41DA-A2F3-34E2C1148D69}">
      <dsp:nvSpPr>
        <dsp:cNvPr id="0" name=""/>
        <dsp:cNvSpPr/>
      </dsp:nvSpPr>
      <dsp:spPr>
        <a:xfrm>
          <a:off x="1040598" y="1434125"/>
          <a:ext cx="1366759" cy="13667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PAYMENT</a:t>
          </a:r>
        </a:p>
        <a:p>
          <a:pPr lvl="0" algn="ctr" defTabSz="400050">
            <a:lnSpc>
              <a:spcPct val="90000"/>
            </a:lnSpc>
            <a:spcBef>
              <a:spcPct val="0"/>
            </a:spcBef>
            <a:spcAft>
              <a:spcPct val="35000"/>
            </a:spcAft>
          </a:pPr>
          <a:r>
            <a:rPr lang="en-US" sz="900" kern="1200" dirty="0" smtClean="0"/>
            <a:t>(WVSAO)</a:t>
          </a:r>
          <a:endParaRPr lang="en-US" sz="900" kern="1200" dirty="0"/>
        </a:p>
      </dsp:txBody>
      <dsp:txXfrm>
        <a:off x="1240755" y="1634282"/>
        <a:ext cx="966445" cy="966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1EFCC-FDC2-49EC-9EB9-C7D4BFC4C3A9}">
      <dsp:nvSpPr>
        <dsp:cNvPr id="0" name=""/>
        <dsp:cNvSpPr/>
      </dsp:nvSpPr>
      <dsp:spPr>
        <a:xfrm>
          <a:off x="2166" y="413028"/>
          <a:ext cx="2112764" cy="84510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Purchase Order Issued to the Vendor to place Order</a:t>
          </a:r>
          <a:endParaRPr lang="en-US" sz="1400" kern="1200" dirty="0"/>
        </a:p>
      </dsp:txBody>
      <dsp:txXfrm>
        <a:off x="2166" y="413028"/>
        <a:ext cx="2112764" cy="845105"/>
      </dsp:txXfrm>
    </dsp:sp>
    <dsp:sp modelId="{6A31FB2C-3EBC-45D8-8B89-F44213EA4CE3}">
      <dsp:nvSpPr>
        <dsp:cNvPr id="0" name=""/>
        <dsp:cNvSpPr/>
      </dsp:nvSpPr>
      <dsp:spPr>
        <a:xfrm>
          <a:off x="2166" y="1258134"/>
          <a:ext cx="2112764"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Purchasing Orders.</a:t>
          </a:r>
          <a:endParaRPr lang="en-US" sz="1400" kern="1200" dirty="0"/>
        </a:p>
        <a:p>
          <a:pPr marL="114300" lvl="1" indent="-114300" algn="l" defTabSz="622300">
            <a:lnSpc>
              <a:spcPct val="90000"/>
            </a:lnSpc>
            <a:spcBef>
              <a:spcPct val="0"/>
            </a:spcBef>
            <a:spcAft>
              <a:spcPct val="15000"/>
            </a:spcAft>
            <a:buChar char="••"/>
          </a:pPr>
          <a:r>
            <a:rPr lang="en-US" sz="1400" kern="1200" dirty="0" smtClean="0"/>
            <a:t>Accounts Payable pays.</a:t>
          </a:r>
          <a:endParaRPr lang="en-US" sz="1400" kern="1200" dirty="0"/>
        </a:p>
        <a:p>
          <a:pPr marL="114300" lvl="1" indent="-114300" algn="l" defTabSz="622300">
            <a:lnSpc>
              <a:spcPct val="90000"/>
            </a:lnSpc>
            <a:spcBef>
              <a:spcPct val="0"/>
            </a:spcBef>
            <a:spcAft>
              <a:spcPct val="15000"/>
            </a:spcAft>
            <a:buChar char="••"/>
          </a:pPr>
          <a:r>
            <a:rPr lang="en-US" sz="1400" kern="1200" dirty="0" smtClean="0"/>
            <a:t>For goods &amp; services.</a:t>
          </a:r>
          <a:endParaRPr lang="en-US" sz="1400" kern="1200" dirty="0"/>
        </a:p>
      </dsp:txBody>
      <dsp:txXfrm>
        <a:off x="2166" y="1258134"/>
        <a:ext cx="2112764" cy="2854800"/>
      </dsp:txXfrm>
    </dsp:sp>
    <dsp:sp modelId="{635230CB-99D8-4B53-801F-D4DC4D2CADCA}">
      <dsp:nvSpPr>
        <dsp:cNvPr id="0" name=""/>
        <dsp:cNvSpPr/>
      </dsp:nvSpPr>
      <dsp:spPr>
        <a:xfrm>
          <a:off x="2410717" y="413028"/>
          <a:ext cx="2112764" cy="84510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Purchase Order Issued Internally for Accounting Purposes Only</a:t>
          </a:r>
          <a:endParaRPr lang="en-US" sz="1400" kern="1200" dirty="0"/>
        </a:p>
      </dsp:txBody>
      <dsp:txXfrm>
        <a:off x="2410717" y="413028"/>
        <a:ext cx="2112764" cy="845105"/>
      </dsp:txXfrm>
    </dsp:sp>
    <dsp:sp modelId="{9327E61F-F600-4582-B8AF-BCF6A97323FE}">
      <dsp:nvSpPr>
        <dsp:cNvPr id="0" name=""/>
        <dsp:cNvSpPr/>
      </dsp:nvSpPr>
      <dsp:spPr>
        <a:xfrm>
          <a:off x="2410717" y="1258134"/>
          <a:ext cx="2112764"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Unit Pays.</a:t>
          </a:r>
          <a:endParaRPr lang="en-US" sz="1400" kern="1200" dirty="0"/>
        </a:p>
        <a:p>
          <a:pPr marL="114300" lvl="1" indent="-114300" algn="l" defTabSz="622300">
            <a:lnSpc>
              <a:spcPct val="90000"/>
            </a:lnSpc>
            <a:spcBef>
              <a:spcPct val="0"/>
            </a:spcBef>
            <a:spcAft>
              <a:spcPct val="15000"/>
            </a:spcAft>
            <a:buChar char="••"/>
          </a:pPr>
          <a:r>
            <a:rPr lang="en-US" sz="1400" kern="1200" dirty="0" smtClean="0"/>
            <a:t>Generally for goods or services received prior to the issuance of a Purchase Order.</a:t>
          </a:r>
          <a:endParaRPr lang="en-US" sz="1400" kern="1200" dirty="0"/>
        </a:p>
      </dsp:txBody>
      <dsp:txXfrm>
        <a:off x="2410717" y="1258134"/>
        <a:ext cx="2112764" cy="2854800"/>
      </dsp:txXfrm>
    </dsp:sp>
    <dsp:sp modelId="{63A98887-BB60-4C6C-98AB-6E969086508E}">
      <dsp:nvSpPr>
        <dsp:cNvPr id="0" name=""/>
        <dsp:cNvSpPr/>
      </dsp:nvSpPr>
      <dsp:spPr>
        <a:xfrm>
          <a:off x="4819269" y="413028"/>
          <a:ext cx="2112764" cy="84510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smtClean="0"/>
            <a:t>Purchase Order Not Required</a:t>
          </a:r>
          <a:endParaRPr lang="en-US" sz="1400" kern="1200" dirty="0"/>
        </a:p>
      </dsp:txBody>
      <dsp:txXfrm>
        <a:off x="4819269" y="413028"/>
        <a:ext cx="2112764" cy="845105"/>
      </dsp:txXfrm>
    </dsp:sp>
    <dsp:sp modelId="{0EF90D5E-5451-4DCE-9E3D-2D066DBD70FB}">
      <dsp:nvSpPr>
        <dsp:cNvPr id="0" name=""/>
        <dsp:cNvSpPr/>
      </dsp:nvSpPr>
      <dsp:spPr>
        <a:xfrm>
          <a:off x="4819269" y="1258134"/>
          <a:ext cx="2112764"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smtClean="0"/>
            <a:t>Unit Pays after the receipt of a Requisition approved by the Business Office.</a:t>
          </a:r>
          <a:endParaRPr lang="en-US" sz="1400" b="1" kern="1200" dirty="0"/>
        </a:p>
        <a:p>
          <a:pPr marL="114300" lvl="1" indent="-114300" algn="l" defTabSz="622300">
            <a:lnSpc>
              <a:spcPct val="90000"/>
            </a:lnSpc>
            <a:spcBef>
              <a:spcPct val="0"/>
            </a:spcBef>
            <a:spcAft>
              <a:spcPct val="15000"/>
            </a:spcAft>
            <a:buChar char="••"/>
          </a:pPr>
          <a:r>
            <a:rPr lang="en-US" sz="1400" b="0" kern="1200" dirty="0" smtClean="0"/>
            <a:t>Generally for goods.</a:t>
          </a:r>
          <a:endParaRPr lang="en-US" sz="1400" b="0" kern="1200" dirty="0"/>
        </a:p>
      </dsp:txBody>
      <dsp:txXfrm>
        <a:off x="4819269" y="1258134"/>
        <a:ext cx="2112764"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D4225-4021-4D00-A3F4-0708B99F973A}">
      <dsp:nvSpPr>
        <dsp:cNvPr id="0" name=""/>
        <dsp:cNvSpPr/>
      </dsp:nvSpPr>
      <dsp:spPr>
        <a:xfrm>
          <a:off x="1884182" y="589032"/>
          <a:ext cx="3929479" cy="3929479"/>
        </a:xfrm>
        <a:prstGeom prst="blockArc">
          <a:avLst>
            <a:gd name="adj1" fmla="val 108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F2310-B5B7-4B2E-A2E6-A1314FBFDD83}">
      <dsp:nvSpPr>
        <dsp:cNvPr id="0" name=""/>
        <dsp:cNvSpPr/>
      </dsp:nvSpPr>
      <dsp:spPr>
        <a:xfrm>
          <a:off x="1884182" y="590643"/>
          <a:ext cx="3929479" cy="3929479"/>
        </a:xfrm>
        <a:prstGeom prst="blockArc">
          <a:avLst>
            <a:gd name="adj1" fmla="val 5259157"/>
            <a:gd name="adj2" fmla="val 10802885"/>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60391A-7FAE-4DA1-9B25-F200A1E819BF}">
      <dsp:nvSpPr>
        <dsp:cNvPr id="0" name=""/>
        <dsp:cNvSpPr/>
      </dsp:nvSpPr>
      <dsp:spPr>
        <a:xfrm>
          <a:off x="2193460" y="602945"/>
          <a:ext cx="3929479" cy="3929479"/>
        </a:xfrm>
        <a:prstGeom prst="blockArc">
          <a:avLst>
            <a:gd name="adj1" fmla="val 21107818"/>
            <a:gd name="adj2" fmla="val 5814193"/>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D11919-D00E-408A-8C7F-D5A7FFAEDB2F}">
      <dsp:nvSpPr>
        <dsp:cNvPr id="0" name=""/>
        <dsp:cNvSpPr/>
      </dsp:nvSpPr>
      <dsp:spPr>
        <a:xfrm>
          <a:off x="2188348" y="564776"/>
          <a:ext cx="3929479" cy="3929479"/>
        </a:xfrm>
        <a:prstGeom prst="blockArc">
          <a:avLst>
            <a:gd name="adj1" fmla="val 15652856"/>
            <a:gd name="adj2" fmla="val 211768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5CA60-F6F9-4575-AB31-D88C0726A8F0}">
      <dsp:nvSpPr>
        <dsp:cNvPr id="0" name=""/>
        <dsp:cNvSpPr/>
      </dsp:nvSpPr>
      <dsp:spPr>
        <a:xfrm>
          <a:off x="2927104" y="1593071"/>
          <a:ext cx="1807554" cy="18075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TRAVEL CYCLE</a:t>
          </a:r>
          <a:endParaRPr lang="en-US" sz="3100" kern="1200" dirty="0"/>
        </a:p>
      </dsp:txBody>
      <dsp:txXfrm>
        <a:off x="3191814" y="1857781"/>
        <a:ext cx="1278134" cy="1278134"/>
      </dsp:txXfrm>
    </dsp:sp>
    <dsp:sp modelId="{D5252B3D-6E75-4C9E-941E-3802EC5DF9EA}">
      <dsp:nvSpPr>
        <dsp:cNvPr id="0" name=""/>
        <dsp:cNvSpPr/>
      </dsp:nvSpPr>
      <dsp:spPr>
        <a:xfrm>
          <a:off x="3113245" y="-14642"/>
          <a:ext cx="1471353" cy="1298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REQUISITION</a:t>
          </a:r>
          <a:endParaRPr lang="en-US" sz="1400" kern="1200" dirty="0"/>
        </a:p>
      </dsp:txBody>
      <dsp:txXfrm>
        <a:off x="3328720" y="175512"/>
        <a:ext cx="1040403" cy="918143"/>
      </dsp:txXfrm>
    </dsp:sp>
    <dsp:sp modelId="{F48A3C97-8890-4287-B7A7-E90105C701C2}">
      <dsp:nvSpPr>
        <dsp:cNvPr id="0" name=""/>
        <dsp:cNvSpPr/>
      </dsp:nvSpPr>
      <dsp:spPr>
        <a:xfrm>
          <a:off x="5410172" y="1644626"/>
          <a:ext cx="1295161" cy="1298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TRAVEL</a:t>
          </a:r>
          <a:r>
            <a:rPr lang="en-US" sz="1200" kern="1200" dirty="0" smtClean="0"/>
            <a:t> EXPENSE SETTLEMENT FORM</a:t>
          </a:r>
          <a:endParaRPr lang="en-US" sz="1200" kern="1200" dirty="0"/>
        </a:p>
      </dsp:txBody>
      <dsp:txXfrm>
        <a:off x="5599844" y="1834780"/>
        <a:ext cx="915817" cy="918143"/>
      </dsp:txXfrm>
    </dsp:sp>
    <dsp:sp modelId="{5F51AF2E-81BA-44DE-9570-79A35A4E7342}">
      <dsp:nvSpPr>
        <dsp:cNvPr id="0" name=""/>
        <dsp:cNvSpPr/>
      </dsp:nvSpPr>
      <dsp:spPr>
        <a:xfrm>
          <a:off x="3278302" y="3825880"/>
          <a:ext cx="1298451" cy="1294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ACCOUNTS PAYABLE</a:t>
          </a:r>
          <a:endParaRPr lang="en-US" sz="1500" kern="1200" dirty="0"/>
        </a:p>
      </dsp:txBody>
      <dsp:txXfrm>
        <a:off x="3468456" y="4015406"/>
        <a:ext cx="918143" cy="915110"/>
      </dsp:txXfrm>
    </dsp:sp>
    <dsp:sp modelId="{BFE705A2-A853-4DA0-9A71-4EA9E2A25611}">
      <dsp:nvSpPr>
        <dsp:cNvPr id="0" name=""/>
        <dsp:cNvSpPr/>
      </dsp:nvSpPr>
      <dsp:spPr>
        <a:xfrm>
          <a:off x="1280507" y="1904546"/>
          <a:ext cx="1298451" cy="12984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PAYMENT</a:t>
          </a:r>
        </a:p>
        <a:p>
          <a:pPr lvl="0" algn="ctr" defTabSz="666750">
            <a:lnSpc>
              <a:spcPct val="90000"/>
            </a:lnSpc>
            <a:spcBef>
              <a:spcPct val="0"/>
            </a:spcBef>
            <a:spcAft>
              <a:spcPct val="35000"/>
            </a:spcAft>
          </a:pPr>
          <a:r>
            <a:rPr lang="en-US" sz="1500" kern="1200" dirty="0" smtClean="0"/>
            <a:t>(WVSAO)</a:t>
          </a:r>
          <a:endParaRPr lang="en-US" sz="1500" kern="1200" dirty="0"/>
        </a:p>
      </dsp:txBody>
      <dsp:txXfrm>
        <a:off x="1470661" y="2094700"/>
        <a:ext cx="918143" cy="918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B3C26-9CED-41AF-BB91-11CB01D91C58}">
      <dsp:nvSpPr>
        <dsp:cNvPr id="0" name=""/>
        <dsp:cNvSpPr/>
      </dsp:nvSpPr>
      <dsp:spPr>
        <a:xfrm>
          <a:off x="1789081" y="1077444"/>
          <a:ext cx="3966373" cy="3966373"/>
        </a:xfrm>
        <a:prstGeom prst="blockArc">
          <a:avLst>
            <a:gd name="adj1" fmla="val 11588189"/>
            <a:gd name="adj2" fmla="val 1588891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2C2208-C06A-415F-BBB8-7B4529F14AA4}">
      <dsp:nvSpPr>
        <dsp:cNvPr id="0" name=""/>
        <dsp:cNvSpPr/>
      </dsp:nvSpPr>
      <dsp:spPr>
        <a:xfrm>
          <a:off x="1831716" y="460683"/>
          <a:ext cx="3966373" cy="3966373"/>
        </a:xfrm>
        <a:prstGeom prst="blockArc">
          <a:avLst>
            <a:gd name="adj1" fmla="val 5713684"/>
            <a:gd name="adj2" fmla="val 1048634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FD20C-4787-4C21-9490-E65FE697F17D}">
      <dsp:nvSpPr>
        <dsp:cNvPr id="0" name=""/>
        <dsp:cNvSpPr/>
      </dsp:nvSpPr>
      <dsp:spPr>
        <a:xfrm>
          <a:off x="1324542" y="481054"/>
          <a:ext cx="3966373" cy="3966373"/>
        </a:xfrm>
        <a:prstGeom prst="blockArc">
          <a:avLst>
            <a:gd name="adj1" fmla="val 277377"/>
            <a:gd name="adj2" fmla="val 4810316"/>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5EF5E-BA0F-4AD9-9F1F-087404CCFE40}">
      <dsp:nvSpPr>
        <dsp:cNvPr id="0" name=""/>
        <dsp:cNvSpPr/>
      </dsp:nvSpPr>
      <dsp:spPr>
        <a:xfrm>
          <a:off x="1367111" y="1069571"/>
          <a:ext cx="3966373" cy="3966373"/>
        </a:xfrm>
        <a:prstGeom prst="blockArc">
          <a:avLst>
            <a:gd name="adj1" fmla="val 16639368"/>
            <a:gd name="adj2" fmla="val 2082616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7B99E-B048-4D18-AB74-C6B378B678A9}">
      <dsp:nvSpPr>
        <dsp:cNvPr id="0" name=""/>
        <dsp:cNvSpPr/>
      </dsp:nvSpPr>
      <dsp:spPr>
        <a:xfrm>
          <a:off x="2999224" y="2133581"/>
          <a:ext cx="1221834" cy="13689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PCARD CYCLE</a:t>
          </a:r>
          <a:endParaRPr lang="en-US" sz="2200" kern="1200" dirty="0"/>
        </a:p>
      </dsp:txBody>
      <dsp:txXfrm>
        <a:off x="3178157" y="2334065"/>
        <a:ext cx="863968" cy="968021"/>
      </dsp:txXfrm>
    </dsp:sp>
    <dsp:sp modelId="{DBAB2789-859F-4B9B-9600-5BA7FE3D0A86}">
      <dsp:nvSpPr>
        <dsp:cNvPr id="0" name=""/>
        <dsp:cNvSpPr/>
      </dsp:nvSpPr>
      <dsp:spPr>
        <a:xfrm>
          <a:off x="2605519" y="492222"/>
          <a:ext cx="1983377"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u="sng" kern="1200" dirty="0" smtClean="0"/>
            <a:t>REQUISITION</a:t>
          </a:r>
          <a:endParaRPr lang="en-US" sz="1600" u="sng" kern="1200" dirty="0"/>
        </a:p>
      </dsp:txBody>
      <dsp:txXfrm>
        <a:off x="2895978" y="679430"/>
        <a:ext cx="1402459" cy="903920"/>
      </dsp:txXfrm>
    </dsp:sp>
    <dsp:sp modelId="{DBFEC67F-8726-455D-BDC7-981F2CF364CA}">
      <dsp:nvSpPr>
        <dsp:cNvPr id="0" name=""/>
        <dsp:cNvSpPr/>
      </dsp:nvSpPr>
      <dsp:spPr>
        <a:xfrm>
          <a:off x="4447967" y="1981204"/>
          <a:ext cx="1581251"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u="sng" kern="1200" dirty="0" smtClean="0"/>
            <a:t>PAYMENT</a:t>
          </a:r>
          <a:r>
            <a:rPr lang="en-US" sz="1600" kern="1200" dirty="0" smtClean="0"/>
            <a:t> </a:t>
          </a:r>
        </a:p>
        <a:p>
          <a:pPr lvl="0" algn="ctr" defTabSz="711200">
            <a:lnSpc>
              <a:spcPct val="90000"/>
            </a:lnSpc>
            <a:spcBef>
              <a:spcPct val="0"/>
            </a:spcBef>
            <a:spcAft>
              <a:spcPct val="35000"/>
            </a:spcAft>
          </a:pPr>
          <a:r>
            <a:rPr lang="en-US" sz="1600" kern="1200" dirty="0" smtClean="0"/>
            <a:t>(</a:t>
          </a:r>
          <a:r>
            <a:rPr lang="en-US" sz="1200" kern="1200" dirty="0" smtClean="0"/>
            <a:t>record transaction on log sheet</a:t>
          </a:r>
          <a:r>
            <a:rPr lang="en-US" sz="1600" kern="1200" dirty="0" smtClean="0"/>
            <a:t>)</a:t>
          </a:r>
        </a:p>
      </dsp:txBody>
      <dsp:txXfrm>
        <a:off x="4679536" y="2168412"/>
        <a:ext cx="1118113" cy="903920"/>
      </dsp:txXfrm>
    </dsp:sp>
    <dsp:sp modelId="{5919B505-CE81-41DA-A2F3-34E2C1148D69}">
      <dsp:nvSpPr>
        <dsp:cNvPr id="0" name=""/>
        <dsp:cNvSpPr/>
      </dsp:nvSpPr>
      <dsp:spPr>
        <a:xfrm>
          <a:off x="2611679" y="3733809"/>
          <a:ext cx="2053418"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u="sng" kern="1200" dirty="0" smtClean="0"/>
            <a:t>RECONCILIATION</a:t>
          </a:r>
        </a:p>
      </dsp:txBody>
      <dsp:txXfrm>
        <a:off x="2912395" y="3921017"/>
        <a:ext cx="1451986" cy="903920"/>
      </dsp:txXfrm>
    </dsp:sp>
    <dsp:sp modelId="{B32F1527-9637-4EE1-98F1-690A7943A3CD}">
      <dsp:nvSpPr>
        <dsp:cNvPr id="0" name=""/>
        <dsp:cNvSpPr/>
      </dsp:nvSpPr>
      <dsp:spPr>
        <a:xfrm>
          <a:off x="1040334" y="1981200"/>
          <a:ext cx="1690920" cy="1278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u="sng" kern="1200" dirty="0" smtClean="0"/>
            <a:t>LOGSHEET</a:t>
          </a:r>
          <a:r>
            <a:rPr lang="en-US" sz="1600" kern="1200" dirty="0" smtClean="0"/>
            <a:t> </a:t>
          </a:r>
        </a:p>
        <a:p>
          <a:pPr lvl="0" algn="ctr" defTabSz="711200">
            <a:lnSpc>
              <a:spcPct val="90000"/>
            </a:lnSpc>
            <a:spcBef>
              <a:spcPct val="0"/>
            </a:spcBef>
            <a:spcAft>
              <a:spcPct val="35000"/>
            </a:spcAft>
          </a:pPr>
          <a:r>
            <a:rPr lang="en-US" sz="1400" kern="1200" dirty="0" smtClean="0"/>
            <a:t>(</a:t>
          </a:r>
          <a:r>
            <a:rPr lang="en-US" sz="1200" kern="1200" dirty="0" smtClean="0"/>
            <a:t>submit to supervisor</a:t>
          </a:r>
          <a:r>
            <a:rPr lang="en-US" sz="1400" kern="1200" dirty="0" smtClean="0"/>
            <a:t>)</a:t>
          </a:r>
          <a:endParaRPr lang="en-US" sz="1600" kern="1200" dirty="0"/>
        </a:p>
      </dsp:txBody>
      <dsp:txXfrm>
        <a:off x="1287964" y="2168408"/>
        <a:ext cx="1195660" cy="90392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5138"/>
          </a:xfrm>
          <a:prstGeom prst="rect">
            <a:avLst/>
          </a:prstGeom>
        </p:spPr>
        <p:txBody>
          <a:bodyPr vert="horz" lIns="91440" tIns="45720" rIns="91440" bIns="45720" rtlCol="0"/>
          <a:lstStyle>
            <a:lvl1pPr algn="r">
              <a:defRPr sz="1200"/>
            </a:lvl1pPr>
          </a:lstStyle>
          <a:p>
            <a:fld id="{5A188634-7CF4-4830-9F3D-F5D308AFBA06}" type="datetimeFigureOut">
              <a:rPr lang="en-US" smtClean="0"/>
              <a:t>7/23/2021</a:t>
            </a:fld>
            <a:endParaRPr lang="en-US"/>
          </a:p>
        </p:txBody>
      </p:sp>
      <p:sp>
        <p:nvSpPr>
          <p:cNvPr id="4" name="Footer Placeholder 3"/>
          <p:cNvSpPr>
            <a:spLocks noGrp="1"/>
          </p:cNvSpPr>
          <p:nvPr>
            <p:ph type="ftr" sz="quarter" idx="2"/>
          </p:nvPr>
        </p:nvSpPr>
        <p:spPr>
          <a:xfrm>
            <a:off x="1"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675"/>
            <a:ext cx="2982119" cy="465138"/>
          </a:xfrm>
          <a:prstGeom prst="rect">
            <a:avLst/>
          </a:prstGeom>
        </p:spPr>
        <p:txBody>
          <a:bodyPr vert="horz" lIns="91440" tIns="45720" rIns="91440" bIns="45720" rtlCol="0" anchor="b"/>
          <a:lstStyle>
            <a:lvl1pPr algn="r">
              <a:defRPr sz="1200"/>
            </a:lvl1pPr>
          </a:lstStyle>
          <a:p>
            <a:fld id="{BED91BDD-2ACE-468B-8B67-2F674C6B9A8B}" type="slidenum">
              <a:rPr lang="en-US" smtClean="0"/>
              <a:t>‹#›</a:t>
            </a:fld>
            <a:endParaRPr lang="en-US"/>
          </a:p>
        </p:txBody>
      </p:sp>
    </p:spTree>
    <p:extLst>
      <p:ext uri="{BB962C8B-B14F-4D97-AF65-F5344CB8AC3E}">
        <p14:creationId xmlns:p14="http://schemas.microsoft.com/office/powerpoint/2010/main" val="2647154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1440" tIns="45720" rIns="91440" bIns="45720" rtlCol="0"/>
          <a:lstStyle>
            <a:lvl1pPr algn="r">
              <a:defRPr sz="1200"/>
            </a:lvl1pPr>
          </a:lstStyle>
          <a:p>
            <a:fld id="{32D56B1F-E93C-4356-A2E4-C8FE1CFED599}" type="datetimeFigureOut">
              <a:rPr lang="en-US" smtClean="0"/>
              <a:t>7/23/2021</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1440" tIns="45720" rIns="91440" bIns="45720" rtlCol="0" anchor="b"/>
          <a:lstStyle>
            <a:lvl1pPr algn="r">
              <a:defRPr sz="1200"/>
            </a:lvl1pPr>
          </a:lstStyle>
          <a:p>
            <a:fld id="{4D90CE99-6470-4832-BF1A-54853728F9BE}" type="slidenum">
              <a:rPr lang="en-US" smtClean="0"/>
              <a:t>‹#›</a:t>
            </a:fld>
            <a:endParaRPr lang="en-US"/>
          </a:p>
        </p:txBody>
      </p:sp>
    </p:spTree>
    <p:extLst>
      <p:ext uri="{BB962C8B-B14F-4D97-AF65-F5344CB8AC3E}">
        <p14:creationId xmlns:p14="http://schemas.microsoft.com/office/powerpoint/2010/main" val="156760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1</a:t>
            </a:fld>
            <a:endParaRPr lang="en-US"/>
          </a:p>
        </p:txBody>
      </p:sp>
    </p:spTree>
    <p:extLst>
      <p:ext uri="{BB962C8B-B14F-4D97-AF65-F5344CB8AC3E}">
        <p14:creationId xmlns:p14="http://schemas.microsoft.com/office/powerpoint/2010/main" val="162598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21</a:t>
            </a:fld>
            <a:endParaRPr lang="en-US"/>
          </a:p>
        </p:txBody>
      </p:sp>
    </p:spTree>
    <p:extLst>
      <p:ext uri="{BB962C8B-B14F-4D97-AF65-F5344CB8AC3E}">
        <p14:creationId xmlns:p14="http://schemas.microsoft.com/office/powerpoint/2010/main" val="280852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22</a:t>
            </a:fld>
            <a:endParaRPr lang="en-US"/>
          </a:p>
        </p:txBody>
      </p:sp>
    </p:spTree>
    <p:extLst>
      <p:ext uri="{BB962C8B-B14F-4D97-AF65-F5344CB8AC3E}">
        <p14:creationId xmlns:p14="http://schemas.microsoft.com/office/powerpoint/2010/main" val="391499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23</a:t>
            </a:fld>
            <a:endParaRPr lang="en-US"/>
          </a:p>
        </p:txBody>
      </p:sp>
    </p:spTree>
    <p:extLst>
      <p:ext uri="{BB962C8B-B14F-4D97-AF65-F5344CB8AC3E}">
        <p14:creationId xmlns:p14="http://schemas.microsoft.com/office/powerpoint/2010/main" val="277618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24</a:t>
            </a:fld>
            <a:endParaRPr lang="en-US"/>
          </a:p>
        </p:txBody>
      </p:sp>
    </p:spTree>
    <p:extLst>
      <p:ext uri="{BB962C8B-B14F-4D97-AF65-F5344CB8AC3E}">
        <p14:creationId xmlns:p14="http://schemas.microsoft.com/office/powerpoint/2010/main" val="140308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25</a:t>
            </a:fld>
            <a:endParaRPr lang="en-US"/>
          </a:p>
        </p:txBody>
      </p:sp>
    </p:spTree>
    <p:extLst>
      <p:ext uri="{BB962C8B-B14F-4D97-AF65-F5344CB8AC3E}">
        <p14:creationId xmlns:p14="http://schemas.microsoft.com/office/powerpoint/2010/main" val="321131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26</a:t>
            </a:fld>
            <a:endParaRPr lang="en-US"/>
          </a:p>
        </p:txBody>
      </p:sp>
    </p:spTree>
    <p:extLst>
      <p:ext uri="{BB962C8B-B14F-4D97-AF65-F5344CB8AC3E}">
        <p14:creationId xmlns:p14="http://schemas.microsoft.com/office/powerpoint/2010/main" val="139149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27</a:t>
            </a:fld>
            <a:endParaRPr lang="en-US"/>
          </a:p>
        </p:txBody>
      </p:sp>
    </p:spTree>
    <p:extLst>
      <p:ext uri="{BB962C8B-B14F-4D97-AF65-F5344CB8AC3E}">
        <p14:creationId xmlns:p14="http://schemas.microsoft.com/office/powerpoint/2010/main" val="327817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28</a:t>
            </a:fld>
            <a:endParaRPr lang="en-US"/>
          </a:p>
        </p:txBody>
      </p:sp>
    </p:spTree>
    <p:extLst>
      <p:ext uri="{BB962C8B-B14F-4D97-AF65-F5344CB8AC3E}">
        <p14:creationId xmlns:p14="http://schemas.microsoft.com/office/powerpoint/2010/main" val="4237060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29</a:t>
            </a:fld>
            <a:endParaRPr lang="en-US"/>
          </a:p>
        </p:txBody>
      </p:sp>
    </p:spTree>
    <p:extLst>
      <p:ext uri="{BB962C8B-B14F-4D97-AF65-F5344CB8AC3E}">
        <p14:creationId xmlns:p14="http://schemas.microsoft.com/office/powerpoint/2010/main" val="2326274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cycle for becoming a purchasing card holder  - we’ll break each of these components down for you… </a:t>
            </a:r>
          </a:p>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4D90CE99-6470-4832-BF1A-54853728F9BE}" type="slidenum">
              <a:rPr lang="en-US" smtClean="0"/>
              <a:t>30</a:t>
            </a:fld>
            <a:endParaRPr lang="en-US"/>
          </a:p>
        </p:txBody>
      </p:sp>
    </p:spTree>
    <p:extLst>
      <p:ext uri="{BB962C8B-B14F-4D97-AF65-F5344CB8AC3E}">
        <p14:creationId xmlns:p14="http://schemas.microsoft.com/office/powerpoint/2010/main" val="36890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5</a:t>
            </a:fld>
            <a:endParaRPr lang="en-US"/>
          </a:p>
        </p:txBody>
      </p:sp>
    </p:spTree>
    <p:extLst>
      <p:ext uri="{BB962C8B-B14F-4D97-AF65-F5344CB8AC3E}">
        <p14:creationId xmlns:p14="http://schemas.microsoft.com/office/powerpoint/2010/main" val="2143906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smtClean="0"/>
          </a:p>
        </p:txBody>
      </p:sp>
      <p:sp>
        <p:nvSpPr>
          <p:cNvPr id="4" name="Slide Number Placeholder 3"/>
          <p:cNvSpPr>
            <a:spLocks noGrp="1"/>
          </p:cNvSpPr>
          <p:nvPr>
            <p:ph type="sldNum" sz="quarter" idx="10"/>
          </p:nvPr>
        </p:nvSpPr>
        <p:spPr/>
        <p:txBody>
          <a:bodyPr/>
          <a:lstStyle/>
          <a:p>
            <a:fld id="{4D90CE99-6470-4832-BF1A-54853728F9BE}" type="slidenum">
              <a:rPr lang="en-US" smtClean="0"/>
              <a:t>32</a:t>
            </a:fld>
            <a:endParaRPr lang="en-US"/>
          </a:p>
        </p:txBody>
      </p:sp>
    </p:spTree>
    <p:extLst>
      <p:ext uri="{BB962C8B-B14F-4D97-AF65-F5344CB8AC3E}">
        <p14:creationId xmlns:p14="http://schemas.microsoft.com/office/powerpoint/2010/main" val="3476545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34</a:t>
            </a:fld>
            <a:endParaRPr lang="en-US"/>
          </a:p>
        </p:txBody>
      </p:sp>
    </p:spTree>
    <p:extLst>
      <p:ext uri="{BB962C8B-B14F-4D97-AF65-F5344CB8AC3E}">
        <p14:creationId xmlns:p14="http://schemas.microsoft.com/office/powerpoint/2010/main" val="91627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35</a:t>
            </a:fld>
            <a:endParaRPr lang="en-US"/>
          </a:p>
        </p:txBody>
      </p:sp>
    </p:spTree>
    <p:extLst>
      <p:ext uri="{BB962C8B-B14F-4D97-AF65-F5344CB8AC3E}">
        <p14:creationId xmlns:p14="http://schemas.microsoft.com/office/powerpoint/2010/main" val="289252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36</a:t>
            </a:fld>
            <a:endParaRPr lang="en-US"/>
          </a:p>
        </p:txBody>
      </p:sp>
    </p:spTree>
    <p:extLst>
      <p:ext uri="{BB962C8B-B14F-4D97-AF65-F5344CB8AC3E}">
        <p14:creationId xmlns:p14="http://schemas.microsoft.com/office/powerpoint/2010/main" val="509381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37</a:t>
            </a:fld>
            <a:endParaRPr lang="en-US"/>
          </a:p>
        </p:txBody>
      </p:sp>
    </p:spTree>
    <p:extLst>
      <p:ext uri="{BB962C8B-B14F-4D97-AF65-F5344CB8AC3E}">
        <p14:creationId xmlns:p14="http://schemas.microsoft.com/office/powerpoint/2010/main" val="1623605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38</a:t>
            </a:fld>
            <a:endParaRPr lang="en-US"/>
          </a:p>
        </p:txBody>
      </p:sp>
    </p:spTree>
    <p:extLst>
      <p:ext uri="{BB962C8B-B14F-4D97-AF65-F5344CB8AC3E}">
        <p14:creationId xmlns:p14="http://schemas.microsoft.com/office/powerpoint/2010/main" val="412207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39</a:t>
            </a:fld>
            <a:endParaRPr lang="en-US"/>
          </a:p>
        </p:txBody>
      </p:sp>
    </p:spTree>
    <p:extLst>
      <p:ext uri="{BB962C8B-B14F-4D97-AF65-F5344CB8AC3E}">
        <p14:creationId xmlns:p14="http://schemas.microsoft.com/office/powerpoint/2010/main" val="2875659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40</a:t>
            </a:fld>
            <a:endParaRPr lang="en-US"/>
          </a:p>
        </p:txBody>
      </p:sp>
    </p:spTree>
    <p:extLst>
      <p:ext uri="{BB962C8B-B14F-4D97-AF65-F5344CB8AC3E}">
        <p14:creationId xmlns:p14="http://schemas.microsoft.com/office/powerpoint/2010/main" val="522956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41</a:t>
            </a:fld>
            <a:endParaRPr lang="en-US"/>
          </a:p>
        </p:txBody>
      </p:sp>
    </p:spTree>
    <p:extLst>
      <p:ext uri="{BB962C8B-B14F-4D97-AF65-F5344CB8AC3E}">
        <p14:creationId xmlns:p14="http://schemas.microsoft.com/office/powerpoint/2010/main" val="2998147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42</a:t>
            </a:fld>
            <a:endParaRPr lang="en-US"/>
          </a:p>
        </p:txBody>
      </p:sp>
    </p:spTree>
    <p:extLst>
      <p:ext uri="{BB962C8B-B14F-4D97-AF65-F5344CB8AC3E}">
        <p14:creationId xmlns:p14="http://schemas.microsoft.com/office/powerpoint/2010/main" val="18804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6</a:t>
            </a:fld>
            <a:endParaRPr lang="en-US"/>
          </a:p>
        </p:txBody>
      </p:sp>
    </p:spTree>
    <p:extLst>
      <p:ext uri="{BB962C8B-B14F-4D97-AF65-F5344CB8AC3E}">
        <p14:creationId xmlns:p14="http://schemas.microsoft.com/office/powerpoint/2010/main" val="359211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46</a:t>
            </a:fld>
            <a:endParaRPr lang="en-US"/>
          </a:p>
        </p:txBody>
      </p:sp>
    </p:spTree>
    <p:extLst>
      <p:ext uri="{BB962C8B-B14F-4D97-AF65-F5344CB8AC3E}">
        <p14:creationId xmlns:p14="http://schemas.microsoft.com/office/powerpoint/2010/main" val="263577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7</a:t>
            </a:fld>
            <a:endParaRPr lang="en-US"/>
          </a:p>
        </p:txBody>
      </p:sp>
    </p:spTree>
    <p:extLst>
      <p:ext uri="{BB962C8B-B14F-4D97-AF65-F5344CB8AC3E}">
        <p14:creationId xmlns:p14="http://schemas.microsoft.com/office/powerpoint/2010/main" val="87237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9</a:t>
            </a:fld>
            <a:endParaRPr lang="en-US"/>
          </a:p>
        </p:txBody>
      </p:sp>
    </p:spTree>
    <p:extLst>
      <p:ext uri="{BB962C8B-B14F-4D97-AF65-F5344CB8AC3E}">
        <p14:creationId xmlns:p14="http://schemas.microsoft.com/office/powerpoint/2010/main" val="113690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10</a:t>
            </a:fld>
            <a:endParaRPr lang="en-US"/>
          </a:p>
        </p:txBody>
      </p:sp>
    </p:spTree>
    <p:extLst>
      <p:ext uri="{BB962C8B-B14F-4D97-AF65-F5344CB8AC3E}">
        <p14:creationId xmlns:p14="http://schemas.microsoft.com/office/powerpoint/2010/main" val="296843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13</a:t>
            </a:fld>
            <a:endParaRPr lang="en-US"/>
          </a:p>
        </p:txBody>
      </p:sp>
    </p:spTree>
    <p:extLst>
      <p:ext uri="{BB962C8B-B14F-4D97-AF65-F5344CB8AC3E}">
        <p14:creationId xmlns:p14="http://schemas.microsoft.com/office/powerpoint/2010/main" val="372453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90CE99-6470-4832-BF1A-54853728F9BE}" type="slidenum">
              <a:rPr lang="en-US" smtClean="0"/>
              <a:t>18</a:t>
            </a:fld>
            <a:endParaRPr lang="en-US"/>
          </a:p>
        </p:txBody>
      </p:sp>
    </p:spTree>
    <p:extLst>
      <p:ext uri="{BB962C8B-B14F-4D97-AF65-F5344CB8AC3E}">
        <p14:creationId xmlns:p14="http://schemas.microsoft.com/office/powerpoint/2010/main" val="161649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0CE99-6470-4832-BF1A-54853728F9BE}" type="slidenum">
              <a:rPr lang="en-US" smtClean="0"/>
              <a:t>19</a:t>
            </a:fld>
            <a:endParaRPr lang="en-US"/>
          </a:p>
        </p:txBody>
      </p:sp>
    </p:spTree>
    <p:extLst>
      <p:ext uri="{BB962C8B-B14F-4D97-AF65-F5344CB8AC3E}">
        <p14:creationId xmlns:p14="http://schemas.microsoft.com/office/powerpoint/2010/main" val="94835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Goudy Old Style" panose="020205020503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oudy Old Style" panose="020205020503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68FD6-6AAD-4BAB-9B92-3BCF947DAAE6}"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88442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68FD6-6AAD-4BAB-9B92-3BCF947DAAE6}"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302853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68FD6-6AAD-4BAB-9B92-3BCF947DAAE6}"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222722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Goudy Old Style" panose="02020502050305020303" pitchFamily="18" charset="0"/>
              </a:defRPr>
            </a:lvl1pPr>
            <a:lvl2pPr>
              <a:defRPr>
                <a:latin typeface="Goudy Old Style" panose="02020502050305020303" pitchFamily="18" charset="0"/>
              </a:defRPr>
            </a:lvl2pPr>
            <a:lvl3pPr>
              <a:defRPr>
                <a:latin typeface="Goudy Old Style" panose="02020502050305020303" pitchFamily="18" charset="0"/>
              </a:defRPr>
            </a:lvl3pPr>
            <a:lvl4pPr>
              <a:defRPr>
                <a:latin typeface="Goudy Old Style" panose="02020502050305020303" pitchFamily="18" charset="0"/>
              </a:defRPr>
            </a:lvl4pPr>
            <a:lvl5pPr>
              <a:defRPr>
                <a:latin typeface="Goudy Old Style" panose="020205020503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100" b="1">
                <a:latin typeface="Goudy Old Style" panose="02020502050305020303" pitchFamily="18" charset="0"/>
              </a:defRPr>
            </a:lvl1pPr>
          </a:lstStyle>
          <a:p>
            <a:fld id="{D7268FD6-6AAD-4BAB-9B92-3BCF947DAAE6}" type="datetimeFigureOut">
              <a:rPr lang="en-US" smtClean="0"/>
              <a:pPr/>
              <a:t>7/23/2021</a:t>
            </a:fld>
            <a:endParaRPr lang="en-US"/>
          </a:p>
        </p:txBody>
      </p:sp>
      <p:sp>
        <p:nvSpPr>
          <p:cNvPr id="5" name="Footer Placeholder 4"/>
          <p:cNvSpPr>
            <a:spLocks noGrp="1"/>
          </p:cNvSpPr>
          <p:nvPr>
            <p:ph type="ftr" sz="quarter" idx="11"/>
          </p:nvPr>
        </p:nvSpPr>
        <p:spPr/>
        <p:txBody>
          <a:bodyPr/>
          <a:lstStyle>
            <a:lvl1pPr>
              <a:defRPr sz="1100" b="1">
                <a:latin typeface="Goudy Old Style" panose="02020502050305020303"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100" b="1">
                <a:latin typeface="Goudy Old Style" panose="02020502050305020303" pitchFamily="18" charset="0"/>
              </a:defRPr>
            </a:lvl1pPr>
          </a:lstStyle>
          <a:p>
            <a:fld id="{865B7D19-E93C-454D-9D3A-7E3E7CF7C4F3}" type="slidenum">
              <a:rPr lang="en-US" smtClean="0"/>
              <a:pPr/>
              <a:t>‹#›</a:t>
            </a:fld>
            <a:endParaRPr lang="en-US"/>
          </a:p>
        </p:txBody>
      </p:sp>
    </p:spTree>
    <p:extLst>
      <p:ext uri="{BB962C8B-B14F-4D97-AF65-F5344CB8AC3E}">
        <p14:creationId xmlns:p14="http://schemas.microsoft.com/office/powerpoint/2010/main" val="331494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1">
                <a:latin typeface="Goudy Old Style" panose="02020502050305020303" pitchFamily="18" charset="0"/>
              </a:defRPr>
            </a:lvl1pPr>
          </a:lstStyle>
          <a:p>
            <a:fld id="{D7268FD6-6AAD-4BAB-9B92-3BCF947DAAE6}" type="datetimeFigureOut">
              <a:rPr lang="en-US" smtClean="0"/>
              <a:pPr/>
              <a:t>7/23/2021</a:t>
            </a:fld>
            <a:endParaRPr lang="en-US"/>
          </a:p>
        </p:txBody>
      </p:sp>
      <p:sp>
        <p:nvSpPr>
          <p:cNvPr id="5" name="Footer Placeholder 4"/>
          <p:cNvSpPr>
            <a:spLocks noGrp="1"/>
          </p:cNvSpPr>
          <p:nvPr>
            <p:ph type="ftr" sz="quarter" idx="11"/>
          </p:nvPr>
        </p:nvSpPr>
        <p:spPr/>
        <p:txBody>
          <a:bodyPr/>
          <a:lstStyle>
            <a:lvl1pPr>
              <a:defRPr sz="1100" b="1">
                <a:latin typeface="Goudy Old Style" panose="02020502050305020303"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100" b="1">
                <a:latin typeface="Goudy Old Style" panose="02020502050305020303" pitchFamily="18" charset="0"/>
              </a:defRPr>
            </a:lvl1pPr>
          </a:lstStyle>
          <a:p>
            <a:fld id="{865B7D19-E93C-454D-9D3A-7E3E7CF7C4F3}" type="slidenum">
              <a:rPr lang="en-US" smtClean="0"/>
              <a:pPr/>
              <a:t>‹#›</a:t>
            </a:fld>
            <a:endParaRPr lang="en-US"/>
          </a:p>
        </p:txBody>
      </p:sp>
      <p:sp>
        <p:nvSpPr>
          <p:cNvPr id="7" name="Title 1"/>
          <p:cNvSpPr>
            <a:spLocks noGrp="1"/>
          </p:cNvSpPr>
          <p:nvPr>
            <p:ph type="ctrTitle"/>
          </p:nvPr>
        </p:nvSpPr>
        <p:spPr>
          <a:xfrm>
            <a:off x="609600" y="1905000"/>
            <a:ext cx="7772400" cy="1470025"/>
          </a:xfrm>
        </p:spPr>
        <p:txBody>
          <a:bodyPr/>
          <a:lstStyle/>
          <a:p>
            <a:endParaRPr lang="en-US" b="1" dirty="0">
              <a:latin typeface="Goudy Old Style" pitchFamily="18" charset="0"/>
            </a:endParaRPr>
          </a:p>
        </p:txBody>
      </p:sp>
      <p:sp>
        <p:nvSpPr>
          <p:cNvPr id="8" name="Subtitle 2"/>
          <p:cNvSpPr>
            <a:spLocks noGrp="1"/>
          </p:cNvSpPr>
          <p:nvPr>
            <p:ph type="subTitle" idx="1"/>
          </p:nvPr>
        </p:nvSpPr>
        <p:spPr>
          <a:xfrm>
            <a:off x="1295400" y="3660775"/>
            <a:ext cx="6400800" cy="1752600"/>
          </a:xfrm>
        </p:spPr>
        <p:txBody>
          <a:bodyPr/>
          <a:lstStyle>
            <a:lvl1pPr marL="0" indent="0" algn="ctr">
              <a:buNone/>
              <a:defRPr/>
            </a:lvl1pPr>
          </a:lstStyle>
          <a:p>
            <a:endParaRPr lang="en-US" dirty="0">
              <a:latin typeface="Goudy Old Style" pitchFamily="18" charset="0"/>
            </a:endParaRPr>
          </a:p>
        </p:txBody>
      </p:sp>
    </p:spTree>
    <p:extLst>
      <p:ext uri="{BB962C8B-B14F-4D97-AF65-F5344CB8AC3E}">
        <p14:creationId xmlns:p14="http://schemas.microsoft.com/office/powerpoint/2010/main" val="152718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Goudy Old Style" panose="02020502050305020303" pitchFamily="18" charset="0"/>
              </a:defRPr>
            </a:lvl1pPr>
            <a:lvl2pPr>
              <a:defRPr sz="2400">
                <a:latin typeface="Goudy Old Style" panose="02020502050305020303" pitchFamily="18" charset="0"/>
              </a:defRPr>
            </a:lvl2pPr>
            <a:lvl3pPr>
              <a:defRPr sz="2000">
                <a:latin typeface="Goudy Old Style" panose="02020502050305020303" pitchFamily="18" charset="0"/>
              </a:defRPr>
            </a:lvl3pPr>
            <a:lvl4pPr>
              <a:defRPr sz="1800">
                <a:latin typeface="Goudy Old Style" panose="02020502050305020303" pitchFamily="18" charset="0"/>
              </a:defRPr>
            </a:lvl4pPr>
            <a:lvl5pPr>
              <a:defRPr sz="1800">
                <a:latin typeface="Goudy Old Style" panose="02020502050305020303"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Goudy Old Style" panose="02020502050305020303" pitchFamily="18" charset="0"/>
              </a:defRPr>
            </a:lvl1pPr>
            <a:lvl2pPr>
              <a:defRPr sz="2400">
                <a:latin typeface="Goudy Old Style" panose="02020502050305020303" pitchFamily="18" charset="0"/>
              </a:defRPr>
            </a:lvl2pPr>
            <a:lvl3pPr>
              <a:defRPr sz="2000">
                <a:latin typeface="Goudy Old Style" panose="02020502050305020303" pitchFamily="18" charset="0"/>
              </a:defRPr>
            </a:lvl3pPr>
            <a:lvl4pPr>
              <a:defRPr sz="1800">
                <a:latin typeface="Goudy Old Style" panose="02020502050305020303" pitchFamily="18" charset="0"/>
              </a:defRPr>
            </a:lvl4pPr>
            <a:lvl5pPr>
              <a:defRPr sz="1800">
                <a:latin typeface="Goudy Old Style" panose="02020502050305020303"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68FD6-6AAD-4BAB-9B92-3BCF947DAAE6}"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5473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Goudy Old Style" panose="020205020503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Goudy Old Style" panose="02020502050305020303" pitchFamily="18" charset="0"/>
              </a:defRPr>
            </a:lvl1pPr>
            <a:lvl2pPr>
              <a:defRPr sz="2000">
                <a:latin typeface="Goudy Old Style" panose="02020502050305020303" pitchFamily="18" charset="0"/>
              </a:defRPr>
            </a:lvl2pPr>
            <a:lvl3pPr>
              <a:defRPr sz="1800">
                <a:latin typeface="Goudy Old Style" panose="02020502050305020303" pitchFamily="18" charset="0"/>
              </a:defRPr>
            </a:lvl3pPr>
            <a:lvl4pPr>
              <a:defRPr sz="1600">
                <a:latin typeface="Goudy Old Style" panose="02020502050305020303" pitchFamily="18" charset="0"/>
              </a:defRPr>
            </a:lvl4pPr>
            <a:lvl5pPr>
              <a:defRPr sz="1600">
                <a:latin typeface="Goudy Old Style" panose="020205020503050203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Goudy Old Style" panose="020205020503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Goudy Old Style" panose="02020502050305020303" pitchFamily="18" charset="0"/>
              </a:defRPr>
            </a:lvl1pPr>
            <a:lvl2pPr>
              <a:defRPr sz="2000">
                <a:latin typeface="Goudy Old Style" panose="02020502050305020303" pitchFamily="18" charset="0"/>
              </a:defRPr>
            </a:lvl2pPr>
            <a:lvl3pPr>
              <a:defRPr sz="1800">
                <a:latin typeface="Goudy Old Style" panose="02020502050305020303" pitchFamily="18" charset="0"/>
              </a:defRPr>
            </a:lvl3pPr>
            <a:lvl4pPr>
              <a:defRPr sz="1600">
                <a:latin typeface="Goudy Old Style" panose="02020502050305020303" pitchFamily="18" charset="0"/>
              </a:defRPr>
            </a:lvl4pPr>
            <a:lvl5pPr>
              <a:defRPr sz="1600">
                <a:latin typeface="Goudy Old Style" panose="02020502050305020303"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68FD6-6AAD-4BAB-9B92-3BCF947DAAE6}"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189762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Goudy Old Style" panose="02020502050305020303"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7268FD6-6AAD-4BAB-9B92-3BCF947DAAE6}"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112210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68FD6-6AAD-4BAB-9B92-3BCF947DAAE6}"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90564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931863"/>
          </a:xfrm>
        </p:spPr>
        <p:txBody>
          <a:bodyPr anchor="b">
            <a:noAutofit/>
          </a:bodyPr>
          <a:lstStyle>
            <a:lvl1pPr algn="ctr">
              <a:defRPr sz="4400" b="1">
                <a:solidFill>
                  <a:schemeClr val="bg1"/>
                </a:solidFill>
                <a:latin typeface="Goudy Old Style" panose="020205020503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atin typeface="Goudy Old Style" panose="02020502050305020303" pitchFamily="18" charset="0"/>
              </a:defRPr>
            </a:lvl1pPr>
            <a:lvl2pPr>
              <a:defRPr sz="2800">
                <a:latin typeface="Goudy Old Style" panose="02020502050305020303" pitchFamily="18" charset="0"/>
              </a:defRPr>
            </a:lvl2pPr>
            <a:lvl3pPr>
              <a:defRPr sz="2400">
                <a:latin typeface="Goudy Old Style" panose="02020502050305020303" pitchFamily="18" charset="0"/>
              </a:defRPr>
            </a:lvl3pPr>
            <a:lvl4pPr>
              <a:defRPr sz="2000">
                <a:latin typeface="Goudy Old Style" panose="02020502050305020303" pitchFamily="18" charset="0"/>
              </a:defRPr>
            </a:lvl4pPr>
            <a:lvl5pPr>
              <a:defRPr sz="2000">
                <a:latin typeface="Goudy Old Style" panose="02020502050305020303"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Goudy Old Style" panose="020205020503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7268FD6-6AAD-4BAB-9B92-3BCF947DAAE6}"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334413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atin typeface="Goudy Old Style" panose="02020502050305020303"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atin typeface="Goudy Old Style" panose="020205020503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7268FD6-6AAD-4BAB-9B92-3BCF947DAAE6}"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B7D19-E93C-454D-9D3A-7E3E7CF7C4F3}" type="slidenum">
              <a:rPr lang="en-US" smtClean="0"/>
              <a:t>‹#›</a:t>
            </a:fld>
            <a:endParaRPr lang="en-US"/>
          </a:p>
        </p:txBody>
      </p:sp>
    </p:spTree>
    <p:extLst>
      <p:ext uri="{BB962C8B-B14F-4D97-AF65-F5344CB8AC3E}">
        <p14:creationId xmlns:p14="http://schemas.microsoft.com/office/powerpoint/2010/main" val="46212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68FD6-6AAD-4BAB-9B92-3BCF947DAAE6}" type="datetimeFigureOut">
              <a:rPr lang="en-US" smtClean="0"/>
              <a:t>7/23/2021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B7D19-E93C-454D-9D3A-7E3E7CF7C4F3}" type="slidenum">
              <a:rPr lang="en-US" smtClean="0"/>
              <a:t>‹#›</a:t>
            </a:fld>
            <a:endParaRPr lang="en-US"/>
          </a:p>
        </p:txBody>
      </p:sp>
    </p:spTree>
    <p:extLst>
      <p:ext uri="{BB962C8B-B14F-4D97-AF65-F5344CB8AC3E}">
        <p14:creationId xmlns:p14="http://schemas.microsoft.com/office/powerpoint/2010/main" val="13855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oudy Old Style" panose="02020502050305020303"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wvsao.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Requisition@glenvill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smtClean="0"/>
              <a:t>Business &amp; Finance </a:t>
            </a:r>
            <a:br>
              <a:rPr lang="en-US" dirty="0" smtClean="0"/>
            </a:br>
            <a:r>
              <a:rPr lang="en-US" dirty="0" smtClean="0"/>
              <a:t>Policies &amp; Procedures Training</a:t>
            </a:r>
            <a:endParaRPr lang="en-US" dirty="0"/>
          </a:p>
        </p:txBody>
      </p:sp>
      <p:sp>
        <p:nvSpPr>
          <p:cNvPr id="7" name="Subtitle 6"/>
          <p:cNvSpPr>
            <a:spLocks noGrp="1"/>
          </p:cNvSpPr>
          <p:nvPr>
            <p:ph type="subTitle" idx="1"/>
          </p:nvPr>
        </p:nvSpPr>
        <p:spPr>
          <a:xfrm>
            <a:off x="1219200" y="3124200"/>
            <a:ext cx="6400800" cy="1752600"/>
          </a:xfrm>
        </p:spPr>
        <p:txBody>
          <a:bodyPr>
            <a:normAutofit/>
          </a:bodyPr>
          <a:lstStyle/>
          <a:p>
            <a:endParaRPr lang="en-US" dirty="0" smtClean="0"/>
          </a:p>
          <a:p>
            <a:r>
              <a:rPr lang="en-US" sz="2900" smtClean="0">
                <a:solidFill>
                  <a:schemeClr val="tx1"/>
                </a:solidFill>
              </a:rPr>
              <a:t>07/28/2021</a:t>
            </a:r>
            <a:endParaRPr lang="en-US" sz="2900" dirty="0" smtClean="0">
              <a:solidFill>
                <a:schemeClr val="tx1"/>
              </a:solidFill>
            </a:endParaRPr>
          </a:p>
        </p:txBody>
      </p:sp>
    </p:spTree>
    <p:extLst>
      <p:ext uri="{BB962C8B-B14F-4D97-AF65-F5344CB8AC3E}">
        <p14:creationId xmlns:p14="http://schemas.microsoft.com/office/powerpoint/2010/main" val="79047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I revise a Requisition?</a:t>
            </a:r>
            <a:endParaRPr lang="en-US" sz="3200"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Prepare a new Requisition, indicate the Requisition number and the Version number</a:t>
            </a:r>
          </a:p>
          <a:p>
            <a:pPr marL="0" indent="0">
              <a:buNone/>
            </a:pPr>
            <a:r>
              <a:rPr lang="en-US" sz="2400" dirty="0" smtClean="0"/>
              <a:t>				or</a:t>
            </a:r>
          </a:p>
          <a:p>
            <a:r>
              <a:rPr lang="en-US" sz="2400" dirty="0" smtClean="0"/>
              <a:t>Make the necessary changes on a copy of the previous version of the Requisition.</a:t>
            </a:r>
          </a:p>
          <a:p>
            <a:pPr marL="0" indent="0">
              <a:buNone/>
            </a:pPr>
            <a:endParaRPr lang="en-US" sz="2400" dirty="0" smtClean="0"/>
          </a:p>
          <a:p>
            <a:r>
              <a:rPr lang="en-US" sz="2400" dirty="0" smtClean="0"/>
              <a:t>Process through the normal Requisition procedures.</a:t>
            </a:r>
            <a:endParaRPr lang="en-US" sz="2400" dirty="0"/>
          </a:p>
        </p:txBody>
      </p:sp>
    </p:spTree>
    <p:extLst>
      <p:ext uri="{BB962C8B-B14F-4D97-AF65-F5344CB8AC3E}">
        <p14:creationId xmlns:p14="http://schemas.microsoft.com/office/powerpoint/2010/main" val="3447478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Orders &amp; Change Orders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828800"/>
            <a:ext cx="3440724" cy="4525963"/>
          </a:xfrm>
        </p:spPr>
      </p:pic>
    </p:spTree>
    <p:extLst>
      <p:ext uri="{BB962C8B-B14F-4D97-AF65-F5344CB8AC3E}">
        <p14:creationId xmlns:p14="http://schemas.microsoft.com/office/powerpoint/2010/main" val="2144981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the purpose/benefit of a Purchase Order?</a:t>
            </a:r>
            <a:endParaRPr lang="en-US" sz="2800" dirty="0"/>
          </a:p>
        </p:txBody>
      </p:sp>
      <p:sp>
        <p:nvSpPr>
          <p:cNvPr id="3" name="Content Placeholder 2"/>
          <p:cNvSpPr>
            <a:spLocks noGrp="1"/>
          </p:cNvSpPr>
          <p:nvPr>
            <p:ph idx="1"/>
          </p:nvPr>
        </p:nvSpPr>
        <p:spPr/>
        <p:txBody>
          <a:bodyPr>
            <a:normAutofit/>
          </a:bodyPr>
          <a:lstStyle/>
          <a:p>
            <a:r>
              <a:rPr lang="en-US" sz="2400" dirty="0" smtClean="0"/>
              <a:t>To formalize requirements and pricing.</a:t>
            </a:r>
          </a:p>
          <a:p>
            <a:r>
              <a:rPr lang="en-US" sz="2400" dirty="0" smtClean="0"/>
              <a:t>To serve as a legally binding document.</a:t>
            </a:r>
          </a:p>
          <a:p>
            <a:r>
              <a:rPr lang="en-US" sz="2400" dirty="0" smtClean="0"/>
              <a:t>To provide legal protection.</a:t>
            </a:r>
          </a:p>
          <a:p>
            <a:r>
              <a:rPr lang="en-US" sz="2400" dirty="0" smtClean="0"/>
              <a:t>To incorporate terms, conditions, addendums, or other required or important documents.</a:t>
            </a:r>
          </a:p>
          <a:p>
            <a:r>
              <a:rPr lang="en-US" sz="2400" dirty="0" smtClean="0"/>
              <a:t>To aid in budgeting and planning.</a:t>
            </a:r>
          </a:p>
          <a:p>
            <a:r>
              <a:rPr lang="en-US" sz="2400" dirty="0" smtClean="0"/>
              <a:t>To aid in tracking expenses and payments.</a:t>
            </a:r>
          </a:p>
          <a:p>
            <a:r>
              <a:rPr lang="en-US" sz="2400" dirty="0" smtClean="0"/>
              <a:t>To improve inventory management.</a:t>
            </a:r>
          </a:p>
          <a:p>
            <a:r>
              <a:rPr lang="en-US" sz="2400" dirty="0" smtClean="0"/>
              <a:t>To create an audit trail.</a:t>
            </a:r>
            <a:endParaRPr lang="en-US" sz="2400" dirty="0"/>
          </a:p>
        </p:txBody>
      </p:sp>
    </p:spTree>
    <p:extLst>
      <p:ext uri="{BB962C8B-B14F-4D97-AF65-F5344CB8AC3E}">
        <p14:creationId xmlns:p14="http://schemas.microsoft.com/office/powerpoint/2010/main" val="1861580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2400" dirty="0" smtClean="0"/>
              <a:t>When is a Purchase Order or a Change Order required?</a:t>
            </a:r>
            <a:endParaRPr lang="en-US" sz="2400" dirty="0"/>
          </a:p>
        </p:txBody>
      </p:sp>
      <p:sp>
        <p:nvSpPr>
          <p:cNvPr id="3" name="Content Placeholder 2"/>
          <p:cNvSpPr>
            <a:spLocks noGrp="1"/>
          </p:cNvSpPr>
          <p:nvPr>
            <p:ph idx="1"/>
          </p:nvPr>
        </p:nvSpPr>
        <p:spPr>
          <a:xfrm>
            <a:off x="457200" y="1600200"/>
            <a:ext cx="8229600" cy="5105400"/>
          </a:xfrm>
        </p:spPr>
        <p:txBody>
          <a:bodyPr>
            <a:normAutofit/>
          </a:bodyPr>
          <a:lstStyle/>
          <a:p>
            <a:r>
              <a:rPr lang="en-US" sz="2400" dirty="0" smtClean="0"/>
              <a:t>A Purchase Order is required for all services prior to the begin date of service.</a:t>
            </a:r>
          </a:p>
          <a:p>
            <a:pPr marL="0" indent="0">
              <a:buNone/>
            </a:pPr>
            <a:endParaRPr lang="en-US" sz="2400" dirty="0" smtClean="0"/>
          </a:p>
          <a:p>
            <a:r>
              <a:rPr lang="en-US" sz="2400" dirty="0" smtClean="0"/>
              <a:t>A Purchase Order is required for goods that cost $25,000.00 or more, singularly or in aggregate prior to placing the order.</a:t>
            </a:r>
          </a:p>
          <a:p>
            <a:pPr marL="0" indent="0">
              <a:buNone/>
            </a:pPr>
            <a:endParaRPr lang="en-US" sz="2400" dirty="0" smtClean="0"/>
          </a:p>
          <a:p>
            <a:r>
              <a:rPr lang="en-US" sz="2400" dirty="0" smtClean="0"/>
              <a:t>A Change Order is required if there is any change to Purchase Order.</a:t>
            </a:r>
          </a:p>
        </p:txBody>
      </p:sp>
    </p:spTree>
    <p:extLst>
      <p:ext uri="{BB962C8B-B14F-4D97-AF65-F5344CB8AC3E}">
        <p14:creationId xmlns:p14="http://schemas.microsoft.com/office/powerpoint/2010/main" val="324449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Supporting Documentation is required for a Purchase Order?</a:t>
            </a:r>
            <a:endParaRPr lang="en-US" sz="3200" dirty="0"/>
          </a:p>
        </p:txBody>
      </p:sp>
      <p:sp>
        <p:nvSpPr>
          <p:cNvPr id="3" name="Content Placeholder 2"/>
          <p:cNvSpPr>
            <a:spLocks noGrp="1"/>
          </p:cNvSpPr>
          <p:nvPr>
            <p:ph idx="1"/>
          </p:nvPr>
        </p:nvSpPr>
        <p:spPr/>
        <p:txBody>
          <a:bodyPr>
            <a:normAutofit/>
          </a:bodyPr>
          <a:lstStyle/>
          <a:p>
            <a:pPr marL="0" indent="0">
              <a:buNone/>
            </a:pPr>
            <a:r>
              <a:rPr lang="en-US" sz="2400" dirty="0" smtClean="0"/>
              <a:t>The most common types of supporting documentation for a Purchase Order are listed below.</a:t>
            </a:r>
          </a:p>
          <a:p>
            <a:pPr marL="0" indent="0">
              <a:buNone/>
            </a:pPr>
            <a:endParaRPr lang="en-US" sz="2400" dirty="0" smtClean="0"/>
          </a:p>
          <a:p>
            <a:r>
              <a:rPr lang="en-US" sz="2000" dirty="0" smtClean="0"/>
              <a:t>The College’s Terms &amp; Conditions.</a:t>
            </a:r>
          </a:p>
          <a:p>
            <a:r>
              <a:rPr lang="en-US" sz="2000" dirty="0" smtClean="0"/>
              <a:t>A Contract</a:t>
            </a:r>
            <a:r>
              <a:rPr lang="en-US" sz="2000" dirty="0"/>
              <a:t>, Agreement, Bid, </a:t>
            </a:r>
            <a:r>
              <a:rPr lang="en-US" sz="2000" dirty="0" smtClean="0"/>
              <a:t>Quote, or Renewal form.</a:t>
            </a:r>
          </a:p>
          <a:p>
            <a:r>
              <a:rPr lang="en-US" sz="2000" dirty="0" smtClean="0"/>
              <a:t>A “WV-96 Addendum to Vendor’s Standard Contractual Forms” form.</a:t>
            </a:r>
          </a:p>
          <a:p>
            <a:r>
              <a:rPr lang="en-US" sz="2000" dirty="0" smtClean="0"/>
              <a:t>A Certificate of Liability Insurance.</a:t>
            </a:r>
          </a:p>
          <a:p>
            <a:r>
              <a:rPr lang="en-US" sz="2000" dirty="0" smtClean="0"/>
              <a:t>A Purchasing Affidavit.</a:t>
            </a:r>
          </a:p>
          <a:p>
            <a:r>
              <a:rPr lang="en-US" sz="2000" dirty="0" smtClean="0"/>
              <a:t>A copy of the vendor’s Contractor’s license.</a:t>
            </a:r>
          </a:p>
          <a:p>
            <a:endParaRPr lang="en-US" dirty="0" smtClean="0"/>
          </a:p>
          <a:p>
            <a:endParaRPr lang="en-US" dirty="0"/>
          </a:p>
        </p:txBody>
      </p:sp>
    </p:spTree>
    <p:extLst>
      <p:ext uri="{BB962C8B-B14F-4D97-AF65-F5344CB8AC3E}">
        <p14:creationId xmlns:p14="http://schemas.microsoft.com/office/powerpoint/2010/main" val="1862509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the process if a Purchase Order is required?</a:t>
            </a:r>
            <a:endParaRPr lang="en-US" sz="2800"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After the receipt of an approved Requisition, the Purchasing Office will:</a:t>
            </a:r>
          </a:p>
          <a:p>
            <a:pPr marL="0" indent="0">
              <a:buNone/>
            </a:pPr>
            <a:endParaRPr lang="en-US" sz="2400" dirty="0" smtClean="0"/>
          </a:p>
          <a:p>
            <a:r>
              <a:rPr lang="en-US" sz="2400" dirty="0" smtClean="0"/>
              <a:t>Resolve any vendor or documentation issues.</a:t>
            </a:r>
          </a:p>
          <a:p>
            <a:pPr marL="0" indent="0">
              <a:buNone/>
            </a:pPr>
            <a:endParaRPr lang="en-US" sz="2400" dirty="0" smtClean="0"/>
          </a:p>
          <a:p>
            <a:r>
              <a:rPr lang="en-US" sz="2400" dirty="0" smtClean="0"/>
              <a:t>Issue the Purchase Order to the vendor to place the order.  Supporting documentation will be included with the Purchase Order.</a:t>
            </a:r>
          </a:p>
          <a:p>
            <a:pPr marL="0" indent="0">
              <a:buNone/>
            </a:pPr>
            <a:endParaRPr lang="en-US" sz="2400" dirty="0" smtClean="0"/>
          </a:p>
          <a:p>
            <a:r>
              <a:rPr lang="en-US" sz="2400" dirty="0" smtClean="0"/>
              <a:t>If a Purchase Order cannot be issued to the vendor to place the order, a Purchase Order for “accounting purposes only” will be issued internally.</a:t>
            </a:r>
          </a:p>
          <a:p>
            <a:endParaRPr lang="en-US" sz="2400" dirty="0"/>
          </a:p>
        </p:txBody>
      </p:sp>
    </p:spTree>
    <p:extLst>
      <p:ext uri="{BB962C8B-B14F-4D97-AF65-F5344CB8AC3E}">
        <p14:creationId xmlns:p14="http://schemas.microsoft.com/office/powerpoint/2010/main" val="463934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the process if a Purchase Order is not required?</a:t>
            </a:r>
            <a:endParaRPr lang="en-US" sz="2800" dirty="0"/>
          </a:p>
        </p:txBody>
      </p:sp>
      <p:sp>
        <p:nvSpPr>
          <p:cNvPr id="3" name="Content Placeholder 2"/>
          <p:cNvSpPr>
            <a:spLocks noGrp="1"/>
          </p:cNvSpPr>
          <p:nvPr>
            <p:ph idx="1"/>
          </p:nvPr>
        </p:nvSpPr>
        <p:spPr/>
        <p:txBody>
          <a:bodyPr/>
          <a:lstStyle/>
          <a:p>
            <a:pPr marL="0" indent="0">
              <a:buNone/>
            </a:pPr>
            <a:r>
              <a:rPr lang="en-US" sz="2400" dirty="0" smtClean="0"/>
              <a:t>The Unit may place the order upon receipt of a Requisition that is approved by the Business and Finance Office</a:t>
            </a:r>
            <a:r>
              <a:rPr lang="en-US" sz="2400" dirty="0" smtClean="0"/>
              <a:t>.  A Purchase Order for “Accounting Purposes Only” will accompany </a:t>
            </a:r>
            <a:r>
              <a:rPr lang="en-US" sz="2400" smtClean="0"/>
              <a:t>the Requisition.</a:t>
            </a:r>
            <a:endParaRPr lang="en-US" sz="2400" dirty="0"/>
          </a:p>
        </p:txBody>
      </p:sp>
    </p:spTree>
    <p:extLst>
      <p:ext uri="{BB962C8B-B14F-4D97-AF65-F5344CB8AC3E}">
        <p14:creationId xmlns:p14="http://schemas.microsoft.com/office/powerpoint/2010/main" val="351438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16755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04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When is a Receiving Report required?</a:t>
            </a:r>
            <a:endParaRPr lang="en-US" sz="3600" dirty="0"/>
          </a:p>
        </p:txBody>
      </p:sp>
      <p:sp>
        <p:nvSpPr>
          <p:cNvPr id="3" name="Content Placeholder 2"/>
          <p:cNvSpPr>
            <a:spLocks noGrp="1"/>
          </p:cNvSpPr>
          <p:nvPr>
            <p:ph idx="1"/>
          </p:nvPr>
        </p:nvSpPr>
        <p:spPr>
          <a:xfrm>
            <a:off x="457200" y="1600200"/>
            <a:ext cx="6858000" cy="4525963"/>
          </a:xfrm>
        </p:spPr>
        <p:txBody>
          <a:bodyPr>
            <a:noAutofit/>
          </a:bodyPr>
          <a:lstStyle/>
          <a:p>
            <a:pPr marL="0" indent="0">
              <a:buNone/>
            </a:pPr>
            <a:r>
              <a:rPr lang="en-US" sz="2000" dirty="0" smtClean="0"/>
              <a:t>A </a:t>
            </a:r>
            <a:r>
              <a:rPr lang="en-US" sz="2000" dirty="0"/>
              <a:t>Receiving Report </a:t>
            </a:r>
            <a:r>
              <a:rPr lang="en-US" sz="2000" dirty="0" smtClean="0"/>
              <a:t>is </a:t>
            </a:r>
            <a:r>
              <a:rPr lang="en-US" sz="2000" dirty="0"/>
              <a:t>required </a:t>
            </a:r>
            <a:r>
              <a:rPr lang="en-US" sz="2000" dirty="0" smtClean="0"/>
              <a:t>for goods if </a:t>
            </a:r>
            <a:r>
              <a:rPr lang="en-US" sz="2000" dirty="0"/>
              <a:t>the employee who processed the </a:t>
            </a:r>
            <a:r>
              <a:rPr lang="en-US" sz="2000" u="sng" dirty="0"/>
              <a:t>payment</a:t>
            </a:r>
            <a:r>
              <a:rPr lang="en-US" sz="2000" dirty="0"/>
              <a:t> is not the same person who physically </a:t>
            </a:r>
            <a:r>
              <a:rPr lang="en-US" sz="2000" u="sng" dirty="0"/>
              <a:t>received</a:t>
            </a:r>
            <a:r>
              <a:rPr lang="en-US" sz="2000" dirty="0"/>
              <a:t> the </a:t>
            </a:r>
            <a:r>
              <a:rPr lang="en-US" sz="2000" dirty="0" smtClean="0"/>
              <a:t>goods regardless of the payment method.</a:t>
            </a:r>
          </a:p>
          <a:p>
            <a:pPr marL="0" indent="0">
              <a:buNone/>
            </a:pPr>
            <a:endParaRPr lang="en-US" sz="2400"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1" y="2819401"/>
            <a:ext cx="4724400" cy="3652312"/>
          </a:xfrm>
          <a:prstGeom prst="rect">
            <a:avLst/>
          </a:prstGeom>
        </p:spPr>
      </p:pic>
    </p:spTree>
    <p:extLst>
      <p:ext uri="{BB962C8B-B14F-4D97-AF65-F5344CB8AC3E}">
        <p14:creationId xmlns:p14="http://schemas.microsoft.com/office/powerpoint/2010/main" val="1949095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229600" cy="1143000"/>
          </a:xfrm>
        </p:spPr>
        <p:txBody>
          <a:bodyPr/>
          <a:lstStyle/>
          <a:p>
            <a:r>
              <a:rPr lang="en-US" dirty="0" smtClean="0">
                <a:solidFill>
                  <a:schemeClr val="bg1"/>
                </a:solidFill>
              </a:rPr>
              <a:t>ACCOUNTS PAYABLE</a:t>
            </a:r>
            <a:endParaRPr lang="en-US" dirty="0">
              <a:solidFill>
                <a:schemeClr val="bg1"/>
              </a:solidFill>
            </a:endParaRPr>
          </a:p>
        </p:txBody>
      </p:sp>
      <p:graphicFrame>
        <p:nvGraphicFramePr>
          <p:cNvPr id="7" name="Diagram 6"/>
          <p:cNvGraphicFramePr/>
          <p:nvPr>
            <p:extLst>
              <p:ext uri="{D42A27DB-BD31-4B8C-83A1-F6EECF244321}">
                <p14:modId xmlns:p14="http://schemas.microsoft.com/office/powerpoint/2010/main" val="2613761747"/>
              </p:ext>
            </p:extLst>
          </p:nvPr>
        </p:nvGraphicFramePr>
        <p:xfrm>
          <a:off x="457200" y="1447800"/>
          <a:ext cx="7391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190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a:t>
            </a:r>
            <a:endParaRPr lang="en-US" dirty="0"/>
          </a:p>
        </p:txBody>
      </p:sp>
      <p:sp>
        <p:nvSpPr>
          <p:cNvPr id="4" name="Text Placeholder 3"/>
          <p:cNvSpPr>
            <a:spLocks noGrp="1"/>
          </p:cNvSpPr>
          <p:nvPr>
            <p:ph type="body" idx="1"/>
          </p:nvPr>
        </p:nvSpPr>
        <p:spPr/>
        <p:txBody>
          <a:bodyPr/>
          <a:lstStyle/>
          <a:p>
            <a:pPr algn="ctr"/>
            <a:r>
              <a:rPr lang="en-US" dirty="0" smtClean="0"/>
              <a:t>Purchase Order</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549994319"/>
              </p:ext>
            </p:extLst>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quarter" idx="3"/>
          </p:nvPr>
        </p:nvSpPr>
        <p:spPr/>
        <p:txBody>
          <a:bodyPr/>
          <a:lstStyle/>
          <a:p>
            <a:pPr algn="ctr"/>
            <a:r>
              <a:rPr lang="en-US" dirty="0" smtClean="0"/>
              <a:t>No Purchase Order</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4008177313"/>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48807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Who Orders?  Who Pays?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43466217"/>
              </p:ext>
            </p:extLst>
          </p:nvPr>
        </p:nvGraphicFramePr>
        <p:xfrm>
          <a:off x="457200" y="1600200"/>
          <a:ext cx="6934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2999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smtClean="0"/>
              <a:t>Who Orders?  Who Pays?</a:t>
            </a:r>
            <a:r>
              <a:rPr lang="en-US" sz="2800" dirty="0"/>
              <a:t/>
            </a:r>
            <a:br>
              <a:rPr lang="en-US" sz="2800" dirty="0"/>
            </a:br>
            <a:endParaRPr lang="en-US" sz="2800" dirty="0"/>
          </a:p>
        </p:txBody>
      </p:sp>
      <p:sp>
        <p:nvSpPr>
          <p:cNvPr id="3" name="Content Placeholder 2"/>
          <p:cNvSpPr>
            <a:spLocks noGrp="1"/>
          </p:cNvSpPr>
          <p:nvPr>
            <p:ph idx="1"/>
          </p:nvPr>
        </p:nvSpPr>
        <p:spPr/>
        <p:txBody>
          <a:bodyPr>
            <a:normAutofit fontScale="92500" lnSpcReduction="20000"/>
          </a:bodyPr>
          <a:lstStyle/>
          <a:p>
            <a:pPr lvl="0"/>
            <a:endParaRPr lang="en-US" sz="2400" dirty="0" smtClean="0"/>
          </a:p>
          <a:p>
            <a:pPr lvl="0"/>
            <a:r>
              <a:rPr lang="en-US" sz="2400" dirty="0" smtClean="0"/>
              <a:t>If a Purchase Order was issued by the Purchasing Office to place the order, the Accounts Payable Office will process the invoice for payment.</a:t>
            </a:r>
          </a:p>
          <a:p>
            <a:pPr lvl="0"/>
            <a:endParaRPr lang="en-US" sz="2400" dirty="0"/>
          </a:p>
          <a:p>
            <a:pPr lvl="0"/>
            <a:r>
              <a:rPr lang="en-US" sz="2400" dirty="0" smtClean="0"/>
              <a:t>If a Purchase Order was not issued by the Purchasing Office to place the order, the College Unit’s Purchasing Card Cardholder may place and/or pay for the goods or services upon receipt of a Purchase Requisition approved by the Business Office.</a:t>
            </a:r>
          </a:p>
          <a:p>
            <a:pPr lvl="0"/>
            <a:endParaRPr lang="en-US" sz="2400" dirty="0"/>
          </a:p>
          <a:p>
            <a:pPr lvl="0"/>
            <a:r>
              <a:rPr lang="en-US" sz="2400" dirty="0" smtClean="0"/>
              <a:t>The Accounts Payable Office may process orders and/or payments on behalf of the Unit if the Unit’s Purchasing Card Cardholder cannot process the order and/or the payment due to card limit restrictions, the vendor requires a check, or other reasons.</a:t>
            </a:r>
          </a:p>
          <a:p>
            <a:pPr lvl="0"/>
            <a:endParaRPr lang="en-US" sz="2400" dirty="0" smtClean="0"/>
          </a:p>
        </p:txBody>
      </p:sp>
    </p:spTree>
    <p:extLst>
      <p:ext uri="{BB962C8B-B14F-4D97-AF65-F5344CB8AC3E}">
        <p14:creationId xmlns:p14="http://schemas.microsoft.com/office/powerpoint/2010/main" val="339189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What documentation does Accounts Payable </a:t>
            </a:r>
            <a:r>
              <a:rPr lang="en-US" sz="2800" u="sng" dirty="0" smtClean="0"/>
              <a:t>require?</a:t>
            </a:r>
            <a:endParaRPr lang="en-US" sz="2800" dirty="0"/>
          </a:p>
        </p:txBody>
      </p:sp>
      <p:sp>
        <p:nvSpPr>
          <p:cNvPr id="3" name="Content Placeholder 2"/>
          <p:cNvSpPr>
            <a:spLocks noGrp="1"/>
          </p:cNvSpPr>
          <p:nvPr>
            <p:ph idx="1"/>
          </p:nvPr>
        </p:nvSpPr>
        <p:spPr/>
        <p:txBody>
          <a:bodyPr>
            <a:normAutofit/>
          </a:bodyPr>
          <a:lstStyle/>
          <a:p>
            <a:pPr lvl="0"/>
            <a:r>
              <a:rPr lang="en-US" sz="2400" dirty="0" smtClean="0"/>
              <a:t>A </a:t>
            </a:r>
            <a:r>
              <a:rPr lang="en-US" sz="2400" dirty="0"/>
              <a:t>copy of the </a:t>
            </a:r>
            <a:r>
              <a:rPr lang="en-US" sz="2400" dirty="0" smtClean="0"/>
              <a:t>Purchase Order, Change Order, and/or Requisition</a:t>
            </a:r>
            <a:r>
              <a:rPr lang="en-US" sz="2400" dirty="0"/>
              <a:t>.</a:t>
            </a:r>
          </a:p>
          <a:p>
            <a:pPr lvl="0"/>
            <a:r>
              <a:rPr lang="en-US" sz="2400" dirty="0"/>
              <a:t>An Invoice approved by the Department Head.</a:t>
            </a:r>
          </a:p>
          <a:p>
            <a:pPr lvl="0"/>
            <a:r>
              <a:rPr lang="en-US" sz="2400" dirty="0"/>
              <a:t>A Receiving Report for goods</a:t>
            </a:r>
            <a:r>
              <a:rPr lang="en-US" sz="2400" dirty="0" smtClean="0"/>
              <a:t>.</a:t>
            </a:r>
            <a:endParaRPr lang="en-US" sz="2400" dirty="0"/>
          </a:p>
          <a:p>
            <a:pPr lvl="0"/>
            <a:r>
              <a:rPr lang="en-US" sz="2400" dirty="0"/>
              <a:t>A Hospitality Guest </a:t>
            </a:r>
            <a:r>
              <a:rPr lang="en-US" sz="2400" dirty="0" smtClean="0"/>
              <a:t>List.</a:t>
            </a:r>
            <a:endParaRPr lang="en-US" sz="2400" dirty="0"/>
          </a:p>
          <a:p>
            <a:pPr lvl="0"/>
            <a:r>
              <a:rPr lang="en-US" sz="2400" dirty="0"/>
              <a:t>A W9-if the vendor is not already in the Accounts Payable </a:t>
            </a:r>
            <a:r>
              <a:rPr lang="en-US" sz="2400" dirty="0" smtClean="0"/>
              <a:t>system.</a:t>
            </a:r>
            <a:endParaRPr lang="en-US" sz="2400" dirty="0"/>
          </a:p>
          <a:p>
            <a:endParaRPr lang="en-US" dirty="0"/>
          </a:p>
        </p:txBody>
      </p:sp>
    </p:spTree>
    <p:extLst>
      <p:ext uri="{BB962C8B-B14F-4D97-AF65-F5344CB8AC3E}">
        <p14:creationId xmlns:p14="http://schemas.microsoft.com/office/powerpoint/2010/main" val="35597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What is the Approval Process for Invoices?</a:t>
            </a:r>
            <a:r>
              <a:rPr lang="en-US" dirty="0"/>
              <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If initially received by the Accounts Payable Clerk, the Accounts Payable Clerk will email the document to the Department Head for approval within five (5) business days.  The Department Head must print the document, sign on the approval stamp `and return it to the Accounts Payable Clerk within five (5) business days.</a:t>
            </a:r>
          </a:p>
          <a:p>
            <a:pPr marL="0" indent="0">
              <a:buNone/>
            </a:pPr>
            <a:endParaRPr lang="en-US" dirty="0"/>
          </a:p>
          <a:p>
            <a:pPr lvl="0"/>
            <a:r>
              <a:rPr lang="en-US" dirty="0"/>
              <a:t>If initially received by the Department, the Department Head must place the approval stamp on the document, sign the approval stamp and submit the document to the Accounts Payable Clerk within five (5) business days.</a:t>
            </a:r>
          </a:p>
          <a:p>
            <a:pPr marL="0" indent="0">
              <a:buNone/>
            </a:pPr>
            <a:endParaRPr lang="en-US" dirty="0"/>
          </a:p>
          <a:p>
            <a:pPr lvl="0"/>
            <a:r>
              <a:rPr lang="en-US" dirty="0"/>
              <a:t>If payment is not approved by the Department Head, which may be for reasons such as, but not limited to, goods or services not received or not satisfactorily received, item(s) must be returned or incorrect quantity or price, the Department Head must provide an explanation, address the issues that prevent payment, obtain new documentation if necessary and notify the Accounts Payable Clerk if payment is subsequently approved or canceled.</a:t>
            </a:r>
          </a:p>
          <a:p>
            <a:endParaRPr lang="en-US" dirty="0"/>
          </a:p>
        </p:txBody>
      </p:sp>
    </p:spTree>
    <p:extLst>
      <p:ext uri="{BB962C8B-B14F-4D97-AF65-F5344CB8AC3E}">
        <p14:creationId xmlns:p14="http://schemas.microsoft.com/office/powerpoint/2010/main" val="2763320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What is the Processing Time for Payment of Invoices?</a:t>
            </a:r>
            <a:br>
              <a:rPr lang="en-US" sz="2800" dirty="0"/>
            </a:br>
            <a:endParaRPr lang="en-US" sz="2800" dirty="0"/>
          </a:p>
        </p:txBody>
      </p:sp>
      <p:sp>
        <p:nvSpPr>
          <p:cNvPr id="3" name="Content Placeholder 2"/>
          <p:cNvSpPr>
            <a:spLocks noGrp="1"/>
          </p:cNvSpPr>
          <p:nvPr>
            <p:ph idx="1"/>
          </p:nvPr>
        </p:nvSpPr>
        <p:spPr/>
        <p:txBody>
          <a:bodyPr/>
          <a:lstStyle/>
          <a:p>
            <a:pPr lvl="0"/>
            <a:endParaRPr lang="en-US" sz="2400" dirty="0" smtClean="0"/>
          </a:p>
          <a:p>
            <a:pPr lvl="0"/>
            <a:r>
              <a:rPr lang="en-US" sz="2400" dirty="0" smtClean="0"/>
              <a:t>The </a:t>
            </a:r>
            <a:r>
              <a:rPr lang="en-US" sz="2400" dirty="0"/>
              <a:t>Accounts Payable Clerk will process all Invoices, Bills, Employee Reimbursements or Travel Expense Settlements for payment within ten (10) business days of receipt if there are no issues preventing payment.</a:t>
            </a:r>
          </a:p>
          <a:p>
            <a:endParaRPr lang="en-US" dirty="0"/>
          </a:p>
        </p:txBody>
      </p:sp>
    </p:spTree>
    <p:extLst>
      <p:ext uri="{BB962C8B-B14F-4D97-AF65-F5344CB8AC3E}">
        <p14:creationId xmlns:p14="http://schemas.microsoft.com/office/powerpoint/2010/main" val="1182416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TRAVEL</a:t>
            </a:r>
            <a:endParaRPr lang="en-US" dirty="0"/>
          </a:p>
        </p:txBody>
      </p:sp>
      <p:graphicFrame>
        <p:nvGraphicFramePr>
          <p:cNvPr id="4" name="Diagram 3"/>
          <p:cNvGraphicFramePr/>
          <p:nvPr>
            <p:extLst>
              <p:ext uri="{D42A27DB-BD31-4B8C-83A1-F6EECF244321}">
                <p14:modId xmlns:p14="http://schemas.microsoft.com/office/powerpoint/2010/main" val="3210828666"/>
              </p:ext>
            </p:extLst>
          </p:nvPr>
        </p:nvGraphicFramePr>
        <p:xfrm>
          <a:off x="457200" y="1600200"/>
          <a:ext cx="7696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491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How do I get reimbursed for my Travel Expenses?</a:t>
            </a:r>
            <a:r>
              <a:rPr lang="en-US" dirty="0"/>
              <a:t/>
            </a:r>
            <a:br>
              <a:rPr lang="en-US" dirty="0"/>
            </a:br>
            <a:endParaRPr lang="en-US" dirty="0"/>
          </a:p>
        </p:txBody>
      </p:sp>
      <p:sp>
        <p:nvSpPr>
          <p:cNvPr id="3" name="Content Placeholder 2"/>
          <p:cNvSpPr>
            <a:spLocks noGrp="1"/>
          </p:cNvSpPr>
          <p:nvPr>
            <p:ph idx="1"/>
          </p:nvPr>
        </p:nvSpPr>
        <p:spPr>
          <a:xfrm>
            <a:off x="457200" y="1600200"/>
            <a:ext cx="7010400" cy="5029200"/>
          </a:xfrm>
        </p:spPr>
        <p:txBody>
          <a:bodyPr>
            <a:normAutofit fontScale="32500" lnSpcReduction="20000"/>
          </a:bodyPr>
          <a:lstStyle/>
          <a:p>
            <a:endParaRPr lang="en-US" sz="7400" dirty="0" smtClean="0"/>
          </a:p>
          <a:p>
            <a:r>
              <a:rPr lang="en-US" sz="7400" dirty="0" smtClean="0"/>
              <a:t>Complete </a:t>
            </a:r>
            <a:r>
              <a:rPr lang="en-US" sz="7400" dirty="0"/>
              <a:t>the </a:t>
            </a:r>
            <a:r>
              <a:rPr lang="en-US" sz="7400" dirty="0" smtClean="0"/>
              <a:t>Travel </a:t>
            </a:r>
            <a:r>
              <a:rPr lang="en-US" sz="7400" dirty="0"/>
              <a:t>Expense Account Settlement (TES) </a:t>
            </a:r>
            <a:r>
              <a:rPr lang="en-US" sz="7400" dirty="0" smtClean="0"/>
              <a:t>form.</a:t>
            </a:r>
          </a:p>
          <a:p>
            <a:pPr marL="0" indent="0">
              <a:buNone/>
            </a:pPr>
            <a:endParaRPr lang="en-US" sz="7400" dirty="0"/>
          </a:p>
          <a:p>
            <a:r>
              <a:rPr lang="en-US" sz="7400" dirty="0"/>
              <a:t>Attach a copy of </a:t>
            </a:r>
            <a:r>
              <a:rPr lang="en-US" sz="7400" dirty="0" smtClean="0"/>
              <a:t>the supporting documentation.</a:t>
            </a:r>
            <a:endParaRPr lang="en-US" sz="7400" dirty="0"/>
          </a:p>
          <a:p>
            <a:pPr marL="0" indent="0">
              <a:buNone/>
            </a:pPr>
            <a:endParaRPr lang="en-US" sz="7400" dirty="0"/>
          </a:p>
          <a:p>
            <a:r>
              <a:rPr lang="en-US" sz="7400" dirty="0"/>
              <a:t>Submit the TES </a:t>
            </a:r>
            <a:r>
              <a:rPr lang="en-US" sz="7400" dirty="0" smtClean="0"/>
              <a:t>and supporting documentation to </a:t>
            </a:r>
            <a:r>
              <a:rPr lang="en-US" sz="7400" dirty="0"/>
              <a:t>Accounts Payable</a:t>
            </a:r>
            <a:r>
              <a:rPr lang="en-US" sz="7400" dirty="0" smtClean="0"/>
              <a:t>.</a:t>
            </a:r>
          </a:p>
          <a:p>
            <a:pPr marL="0" indent="0">
              <a:buNone/>
            </a:pPr>
            <a:endParaRPr lang="en-US" sz="7400" dirty="0" smtClean="0"/>
          </a:p>
          <a:p>
            <a:r>
              <a:rPr lang="en-US" sz="7400" dirty="0"/>
              <a:t>The reimbursement of any travel expense is limited to the actual cost of the travel expense except for mileage.  Mileage reimbursement will be based on the number of actual miles traveled.</a:t>
            </a:r>
          </a:p>
          <a:p>
            <a:endParaRPr lang="en-US" sz="9800" dirty="0"/>
          </a:p>
          <a:p>
            <a:endParaRPr lang="en-US" dirty="0"/>
          </a:p>
        </p:txBody>
      </p:sp>
    </p:spTree>
    <p:extLst>
      <p:ext uri="{BB962C8B-B14F-4D97-AF65-F5344CB8AC3E}">
        <p14:creationId xmlns:p14="http://schemas.microsoft.com/office/powerpoint/2010/main" val="2700928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do I complete the </a:t>
            </a:r>
            <a:r>
              <a:rPr lang="en-US" sz="3200" dirty="0" smtClean="0"/>
              <a:t>TES?</a:t>
            </a:r>
            <a:r>
              <a:rPr lang="en-US" sz="3200" dirty="0"/>
              <a:t/>
            </a:r>
            <a:br>
              <a:rPr lang="en-US" sz="3200" dirty="0"/>
            </a:br>
            <a:endParaRPr lang="en-US" sz="3200" dirty="0"/>
          </a:p>
        </p:txBody>
      </p:sp>
      <p:sp>
        <p:nvSpPr>
          <p:cNvPr id="3" name="Content Placeholder 2"/>
          <p:cNvSpPr>
            <a:spLocks noGrp="1"/>
          </p:cNvSpPr>
          <p:nvPr>
            <p:ph idx="1"/>
          </p:nvPr>
        </p:nvSpPr>
        <p:spPr>
          <a:xfrm>
            <a:off x="171450" y="1417638"/>
            <a:ext cx="4552950" cy="5135562"/>
          </a:xfrm>
        </p:spPr>
        <p:txBody>
          <a:bodyPr>
            <a:noAutofit/>
          </a:bodyPr>
          <a:lstStyle/>
          <a:p>
            <a:endParaRPr lang="en-US" sz="1600" dirty="0" smtClean="0"/>
          </a:p>
          <a:p>
            <a:r>
              <a:rPr lang="en-US" sz="1600" dirty="0" smtClean="0"/>
              <a:t>One page only (unless necessary).</a:t>
            </a:r>
          </a:p>
          <a:p>
            <a:r>
              <a:rPr lang="en-US" sz="1600" dirty="0" smtClean="0"/>
              <a:t>Contact Accts </a:t>
            </a:r>
            <a:r>
              <a:rPr lang="en-US" sz="1600" dirty="0"/>
              <a:t>Payable for your Oasis vendor number</a:t>
            </a:r>
            <a:r>
              <a:rPr lang="en-US" sz="1600" dirty="0" smtClean="0"/>
              <a:t>. </a:t>
            </a:r>
            <a:r>
              <a:rPr lang="en-US" sz="1600" dirty="0"/>
              <a:t>The </a:t>
            </a:r>
            <a:r>
              <a:rPr lang="en-US" sz="1600" dirty="0" smtClean="0"/>
              <a:t>traveler’s name </a:t>
            </a:r>
            <a:r>
              <a:rPr lang="en-US" sz="1600" dirty="0"/>
              <a:t>and address on the form must match the traveler’s Oasis vendor information</a:t>
            </a:r>
            <a:r>
              <a:rPr lang="en-US" sz="1600" dirty="0" smtClean="0"/>
              <a:t>.</a:t>
            </a:r>
          </a:p>
          <a:p>
            <a:r>
              <a:rPr lang="en-US" sz="1600" dirty="0" smtClean="0"/>
              <a:t>Complete all fields at the top of the form.</a:t>
            </a:r>
          </a:p>
          <a:p>
            <a:r>
              <a:rPr lang="en-US" sz="1600" dirty="0" smtClean="0"/>
              <a:t>All </a:t>
            </a:r>
            <a:r>
              <a:rPr lang="en-US" sz="1600" dirty="0"/>
              <a:t>Expenses must be recorded in the top part of the form (no matter how it was paid</a:t>
            </a:r>
            <a:r>
              <a:rPr lang="en-US" sz="1600" dirty="0" smtClean="0"/>
              <a:t>). </a:t>
            </a:r>
          </a:p>
          <a:p>
            <a:r>
              <a:rPr lang="en-US" sz="1600" dirty="0"/>
              <a:t>Anything listed in the “Other” column must also be listed in the “Other Expenses” section in the middle of the form.</a:t>
            </a:r>
          </a:p>
          <a:p>
            <a:r>
              <a:rPr lang="en-US" sz="1600" dirty="0" smtClean="0"/>
              <a:t>All </a:t>
            </a:r>
            <a:r>
              <a:rPr lang="en-US" sz="1600" dirty="0"/>
              <a:t>expenses paid by </a:t>
            </a:r>
            <a:r>
              <a:rPr lang="en-US" sz="1600" dirty="0" err="1"/>
              <a:t>PCard</a:t>
            </a:r>
            <a:r>
              <a:rPr lang="en-US" sz="1600" dirty="0"/>
              <a:t> or other sources (Foundation or outside organization) must be listed in the “Expenses Paid by Other Sources” section.</a:t>
            </a:r>
          </a:p>
          <a:p>
            <a:r>
              <a:rPr lang="en-US" sz="1600" dirty="0" smtClean="0"/>
              <a:t>The </a:t>
            </a:r>
            <a:r>
              <a:rPr lang="en-US" sz="1600" dirty="0"/>
              <a:t>Traveler and Supervisor Signature must be on the form before it is sent to </a:t>
            </a:r>
            <a:r>
              <a:rPr lang="en-US" sz="1600" dirty="0" smtClean="0"/>
              <a:t>Accts </a:t>
            </a:r>
            <a:r>
              <a:rPr lang="en-US" sz="1600" dirty="0"/>
              <a:t>Payable</a:t>
            </a:r>
            <a:r>
              <a:rPr lang="en-US" sz="1600" dirty="0" smtClean="0"/>
              <a:t>.</a:t>
            </a:r>
            <a:endParaRPr lang="en-US" sz="1600" dirty="0"/>
          </a:p>
          <a:p>
            <a:pPr marL="0" indent="0">
              <a:buNone/>
            </a:pPr>
            <a:endParaRPr lang="en-US" sz="2400" dirty="0"/>
          </a:p>
          <a:p>
            <a:endParaRPr lang="en-US" sz="2400" dirty="0"/>
          </a:p>
        </p:txBody>
      </p:sp>
      <p:pic>
        <p:nvPicPr>
          <p:cNvPr id="5" name="Picture 4"/>
          <p:cNvPicPr/>
          <p:nvPr/>
        </p:nvPicPr>
        <p:blipFill>
          <a:blip r:embed="rId3"/>
          <a:stretch>
            <a:fillRect/>
          </a:stretch>
        </p:blipFill>
        <p:spPr>
          <a:xfrm>
            <a:off x="4902200" y="990600"/>
            <a:ext cx="4191000" cy="5867400"/>
          </a:xfrm>
          <a:prstGeom prst="rect">
            <a:avLst/>
          </a:prstGeom>
        </p:spPr>
      </p:pic>
    </p:spTree>
    <p:extLst>
      <p:ext uri="{BB962C8B-B14F-4D97-AF65-F5344CB8AC3E}">
        <p14:creationId xmlns:p14="http://schemas.microsoft.com/office/powerpoint/2010/main" val="241125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supporting documentation is required for Travel?</a:t>
            </a:r>
            <a:endParaRPr lang="en-US" sz="2800" dirty="0"/>
          </a:p>
        </p:txBody>
      </p:sp>
      <p:sp>
        <p:nvSpPr>
          <p:cNvPr id="3" name="Content Placeholder 2"/>
          <p:cNvSpPr>
            <a:spLocks noGrp="1"/>
          </p:cNvSpPr>
          <p:nvPr>
            <p:ph idx="1"/>
          </p:nvPr>
        </p:nvSpPr>
        <p:spPr/>
        <p:txBody>
          <a:bodyPr/>
          <a:lstStyle/>
          <a:p>
            <a:endParaRPr lang="en-US" sz="2400" dirty="0" smtClean="0"/>
          </a:p>
          <a:p>
            <a:r>
              <a:rPr lang="en-US" sz="2400" dirty="0" smtClean="0"/>
              <a:t>A copy of </a:t>
            </a:r>
            <a:r>
              <a:rPr lang="en-US" sz="2400" dirty="0"/>
              <a:t>the approved </a:t>
            </a:r>
            <a:r>
              <a:rPr lang="en-US" sz="2400" dirty="0" smtClean="0"/>
              <a:t>Requisition.</a:t>
            </a:r>
          </a:p>
          <a:p>
            <a:pPr marL="0" indent="0">
              <a:buNone/>
            </a:pPr>
            <a:endParaRPr lang="en-US" sz="2400" dirty="0" smtClean="0"/>
          </a:p>
          <a:p>
            <a:r>
              <a:rPr lang="en-US" sz="2400" dirty="0" smtClean="0"/>
              <a:t>An itemized receipt </a:t>
            </a:r>
            <a:r>
              <a:rPr lang="en-US" sz="2400" dirty="0"/>
              <a:t>for </a:t>
            </a:r>
            <a:r>
              <a:rPr lang="en-US" sz="2400" dirty="0" smtClean="0"/>
              <a:t>EACH </a:t>
            </a:r>
            <a:r>
              <a:rPr lang="en-US" sz="2400" dirty="0"/>
              <a:t>expense except mileage </a:t>
            </a:r>
            <a:r>
              <a:rPr lang="en-US" sz="2400" dirty="0" smtClean="0"/>
              <a:t>reimbursement.</a:t>
            </a:r>
          </a:p>
          <a:p>
            <a:pPr marL="0" indent="0">
              <a:buNone/>
            </a:pPr>
            <a:endParaRPr lang="en-US" sz="2400" dirty="0" smtClean="0"/>
          </a:p>
          <a:p>
            <a:r>
              <a:rPr lang="en-US" sz="2400" dirty="0" smtClean="0"/>
              <a:t>The </a:t>
            </a:r>
            <a:r>
              <a:rPr lang="en-US" sz="2400" dirty="0"/>
              <a:t>traveler’s name </a:t>
            </a:r>
            <a:r>
              <a:rPr lang="en-US" sz="2400" dirty="0" smtClean="0"/>
              <a:t>MUST </a:t>
            </a:r>
            <a:r>
              <a:rPr lang="en-US" sz="2400" dirty="0"/>
              <a:t>be on all hotel, rental car and registration invoices or receipts.</a:t>
            </a:r>
          </a:p>
          <a:p>
            <a:endParaRPr lang="en-US" dirty="0"/>
          </a:p>
        </p:txBody>
      </p:sp>
    </p:spTree>
    <p:extLst>
      <p:ext uri="{BB962C8B-B14F-4D97-AF65-F5344CB8AC3E}">
        <p14:creationId xmlns:p14="http://schemas.microsoft.com/office/powerpoint/2010/main" val="565712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When are </a:t>
            </a:r>
            <a:r>
              <a:rPr lang="en-US" sz="2800" dirty="0" smtClean="0"/>
              <a:t>Travel </a:t>
            </a:r>
            <a:r>
              <a:rPr lang="en-US" sz="2800" dirty="0"/>
              <a:t>Expense Account Settlements Due?</a:t>
            </a:r>
            <a:br>
              <a:rPr lang="en-US" sz="2800" dirty="0"/>
            </a:br>
            <a:endParaRPr lang="en-US" sz="2800"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Must be submitted to Accounts Payable within seven (7) calendar days after the last date of travel.</a:t>
            </a:r>
          </a:p>
          <a:p>
            <a:endParaRPr lang="en-US" sz="2400" dirty="0"/>
          </a:p>
          <a:p>
            <a:r>
              <a:rPr lang="en-US" sz="2400" dirty="0" smtClean="0"/>
              <a:t>Must be </a:t>
            </a:r>
            <a:r>
              <a:rPr lang="en-US" sz="2400" dirty="0"/>
              <a:t>submitted through Oasis within fifteen (15) calendar days </a:t>
            </a:r>
            <a:r>
              <a:rPr lang="en-US" sz="2400" dirty="0" smtClean="0"/>
              <a:t>after the last date of travel.</a:t>
            </a:r>
            <a:endParaRPr lang="en-US" sz="2400" dirty="0"/>
          </a:p>
          <a:p>
            <a:endParaRPr lang="en-US" dirty="0"/>
          </a:p>
        </p:txBody>
      </p:sp>
    </p:spTree>
    <p:extLst>
      <p:ext uri="{BB962C8B-B14F-4D97-AF65-F5344CB8AC3E}">
        <p14:creationId xmlns:p14="http://schemas.microsoft.com/office/powerpoint/2010/main" val="1563944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the difference between</a:t>
            </a:r>
            <a:br>
              <a:rPr lang="en-US" sz="2400" dirty="0" smtClean="0"/>
            </a:br>
            <a:r>
              <a:rPr lang="en-US" sz="2400" dirty="0" smtClean="0"/>
              <a:t>a Purchase Requisition, a Purchase Order, and a Change Order</a:t>
            </a:r>
            <a:endParaRPr lang="en-US" sz="2400"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A Purchase Requisition is an internal document used by a College Unit to request the purchase of a good or service or to obtain authorization to travel.</a:t>
            </a:r>
            <a:endParaRPr lang="en-US" sz="2400" dirty="0"/>
          </a:p>
          <a:p>
            <a:endParaRPr lang="en-US" sz="2400" dirty="0" smtClean="0"/>
          </a:p>
          <a:p>
            <a:r>
              <a:rPr lang="en-US" sz="2400" dirty="0" smtClean="0"/>
              <a:t>A Purchase Order is an external document used to place an order for a good or service from a vendor.</a:t>
            </a:r>
          </a:p>
          <a:p>
            <a:pPr marL="0" indent="0">
              <a:buNone/>
            </a:pPr>
            <a:endParaRPr lang="en-US" sz="2400" dirty="0" smtClean="0"/>
          </a:p>
          <a:p>
            <a:r>
              <a:rPr lang="en-US" sz="2400" dirty="0"/>
              <a:t>A </a:t>
            </a:r>
            <a:r>
              <a:rPr lang="en-US" sz="2400" dirty="0" smtClean="0"/>
              <a:t>Change </a:t>
            </a:r>
            <a:r>
              <a:rPr lang="en-US" sz="2400" dirty="0"/>
              <a:t>Order is an external document used to </a:t>
            </a:r>
            <a:r>
              <a:rPr lang="en-US" sz="2400" dirty="0" smtClean="0"/>
              <a:t>make a change to a Purchase Order.</a:t>
            </a:r>
          </a:p>
          <a:p>
            <a:endParaRPr lang="en-US" sz="2400" dirty="0"/>
          </a:p>
          <a:p>
            <a:endParaRPr lang="en-US" sz="2400" dirty="0"/>
          </a:p>
        </p:txBody>
      </p:sp>
    </p:spTree>
    <p:extLst>
      <p:ext uri="{BB962C8B-B14F-4D97-AF65-F5344CB8AC3E}">
        <p14:creationId xmlns:p14="http://schemas.microsoft.com/office/powerpoint/2010/main" val="1462702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solidFill>
                  <a:schemeClr val="bg1"/>
                </a:solidFill>
              </a:rPr>
              <a:t>Purchasing Card (</a:t>
            </a:r>
            <a:r>
              <a:rPr lang="en-US" dirty="0" err="1" smtClean="0">
                <a:solidFill>
                  <a:schemeClr val="bg1"/>
                </a:solidFill>
              </a:rPr>
              <a:t>Pcard</a:t>
            </a:r>
            <a:r>
              <a:rPr lang="en-US" dirty="0" smtClean="0">
                <a:solidFill>
                  <a:schemeClr val="bg1"/>
                </a:solidFill>
              </a:rPr>
              <a:t>)</a:t>
            </a:r>
            <a:endParaRPr lang="en-US" dirty="0">
              <a:solidFill>
                <a:schemeClr val="bg1"/>
              </a:solidFill>
            </a:endParaRPr>
          </a:p>
        </p:txBody>
      </p:sp>
      <p:graphicFrame>
        <p:nvGraphicFramePr>
          <p:cNvPr id="3" name="Diagram 2"/>
          <p:cNvGraphicFramePr/>
          <p:nvPr>
            <p:extLst/>
          </p:nvPr>
        </p:nvGraphicFramePr>
        <p:xfrm>
          <a:off x="419100" y="1447800"/>
          <a:ext cx="7391400" cy="515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863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I get a </a:t>
            </a:r>
            <a:r>
              <a:rPr lang="en-US" dirty="0" err="1" smtClean="0"/>
              <a:t>Pcard</a:t>
            </a:r>
            <a:r>
              <a:rPr lang="en-US" dirty="0" smtClean="0"/>
              <a:t>?</a:t>
            </a:r>
            <a:endParaRPr lang="en-US" dirty="0"/>
          </a:p>
        </p:txBody>
      </p:sp>
      <p:sp>
        <p:nvSpPr>
          <p:cNvPr id="5" name="Content Placeholder 4"/>
          <p:cNvSpPr>
            <a:spLocks noGrp="1"/>
          </p:cNvSpPr>
          <p:nvPr>
            <p:ph idx="1"/>
          </p:nvPr>
        </p:nvSpPr>
        <p:spPr/>
        <p:txBody>
          <a:bodyPr>
            <a:normAutofit/>
          </a:bodyPr>
          <a:lstStyle/>
          <a:p>
            <a:endParaRPr lang="en-US" sz="2400" dirty="0" smtClean="0"/>
          </a:p>
          <a:p>
            <a:r>
              <a:rPr lang="en-US" sz="2400" dirty="0" smtClean="0"/>
              <a:t>Complete a </a:t>
            </a:r>
            <a:r>
              <a:rPr lang="en-US" sz="2400" dirty="0" err="1" smtClean="0"/>
              <a:t>Pcard</a:t>
            </a:r>
            <a:r>
              <a:rPr lang="en-US" sz="2400" dirty="0" smtClean="0"/>
              <a:t> Request form and submit it to the Purchasing Card Coordinator.</a:t>
            </a:r>
          </a:p>
          <a:p>
            <a:r>
              <a:rPr lang="en-US" sz="2400" dirty="0" smtClean="0"/>
              <a:t>Create a </a:t>
            </a:r>
            <a:r>
              <a:rPr lang="en-US" sz="2400" dirty="0" err="1" smtClean="0"/>
              <a:t>MyApps</a:t>
            </a:r>
            <a:r>
              <a:rPr lang="en-US" sz="2400" dirty="0" smtClean="0"/>
              <a:t> Account at </a:t>
            </a:r>
            <a:r>
              <a:rPr lang="en-US" sz="2400" dirty="0" smtClean="0">
                <a:hlinkClick r:id="rId2"/>
              </a:rPr>
              <a:t>www.wvsao.gov</a:t>
            </a:r>
            <a:r>
              <a:rPr lang="en-US" sz="2400" dirty="0" smtClean="0"/>
              <a:t>. </a:t>
            </a:r>
          </a:p>
          <a:p>
            <a:r>
              <a:rPr lang="en-US" sz="2400" dirty="0" smtClean="0"/>
              <a:t>The </a:t>
            </a:r>
            <a:r>
              <a:rPr lang="en-US" sz="2400" dirty="0" err="1" smtClean="0"/>
              <a:t>Pcard</a:t>
            </a:r>
            <a:r>
              <a:rPr lang="en-US" sz="2400" dirty="0" smtClean="0"/>
              <a:t> Coordinator will inform you if the application was approved and set up the online training modules. </a:t>
            </a:r>
          </a:p>
          <a:p>
            <a:r>
              <a:rPr lang="en-US" sz="2400" dirty="0" smtClean="0"/>
              <a:t>Complete the on-line Cardholder and Ethics training.  This training must be complete annually.</a:t>
            </a:r>
          </a:p>
          <a:p>
            <a:r>
              <a:rPr lang="en-US" sz="2400" dirty="0" smtClean="0"/>
              <a:t>Electronically sign the cardholder agreement.</a:t>
            </a:r>
          </a:p>
          <a:p>
            <a:r>
              <a:rPr lang="en-US" sz="2400" dirty="0" smtClean="0"/>
              <a:t>Complete the College’s one-on-one training.</a:t>
            </a:r>
            <a:endParaRPr lang="en-US" sz="2400" dirty="0"/>
          </a:p>
        </p:txBody>
      </p:sp>
    </p:spTree>
    <p:extLst>
      <p:ext uri="{BB962C8B-B14F-4D97-AF65-F5344CB8AC3E}">
        <p14:creationId xmlns:p14="http://schemas.microsoft.com/office/powerpoint/2010/main" val="661385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sz="3200" b="1" dirty="0" smtClean="0">
                <a:solidFill>
                  <a:schemeClr val="bg1"/>
                </a:solidFill>
              </a:rPr>
              <a:t>What are my Responsibilities &amp; Duties?</a:t>
            </a:r>
            <a:endParaRPr lang="en-US" sz="3200" b="1" dirty="0">
              <a:solidFill>
                <a:schemeClr val="bg1"/>
              </a:solidFill>
            </a:endParaRPr>
          </a:p>
        </p:txBody>
      </p:sp>
      <p:sp>
        <p:nvSpPr>
          <p:cNvPr id="7" name="Content Placeholder 2"/>
          <p:cNvSpPr txBox="1">
            <a:spLocks/>
          </p:cNvSpPr>
          <p:nvPr/>
        </p:nvSpPr>
        <p:spPr>
          <a:xfrm>
            <a:off x="457200" y="1600200"/>
            <a:ext cx="8229600" cy="509031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200" dirty="0" smtClean="0">
                <a:latin typeface="Goudy Old Style" panose="02020502050305020303" pitchFamily="18" charset="0"/>
              </a:rPr>
              <a:t>Read, follow and understand the College’s Business Office Operating Policies and Procedures, the West Virginia State Auditor’s Office Purchasing Card Policies and Procedures, and the West Virginia Ethics Commissions Policies and Procedures.</a:t>
            </a:r>
          </a:p>
          <a:p>
            <a:pPr>
              <a:lnSpc>
                <a:spcPct val="110000"/>
              </a:lnSpc>
            </a:pPr>
            <a:r>
              <a:rPr lang="en-US" sz="2200" dirty="0" smtClean="0">
                <a:latin typeface="Goudy Old Style" panose="02020502050305020303" pitchFamily="18" charset="0"/>
              </a:rPr>
              <a:t>Keep your </a:t>
            </a:r>
            <a:r>
              <a:rPr lang="en-US" sz="2200" dirty="0" err="1" smtClean="0">
                <a:latin typeface="Goudy Old Style" panose="02020502050305020303" pitchFamily="18" charset="0"/>
              </a:rPr>
              <a:t>Pcard</a:t>
            </a:r>
            <a:r>
              <a:rPr lang="en-US" sz="2200" dirty="0" smtClean="0">
                <a:latin typeface="Goudy Old Style" panose="02020502050305020303" pitchFamily="18" charset="0"/>
              </a:rPr>
              <a:t> and </a:t>
            </a:r>
            <a:r>
              <a:rPr lang="en-US" sz="2200" dirty="0" err="1" smtClean="0">
                <a:latin typeface="Goudy Old Style" panose="02020502050305020303" pitchFamily="18" charset="0"/>
              </a:rPr>
              <a:t>Pcard</a:t>
            </a:r>
            <a:r>
              <a:rPr lang="en-US" sz="2200" dirty="0" smtClean="0">
                <a:latin typeface="Goudy Old Style" panose="02020502050305020303" pitchFamily="18" charset="0"/>
              </a:rPr>
              <a:t> information secure.</a:t>
            </a:r>
          </a:p>
          <a:p>
            <a:pPr>
              <a:lnSpc>
                <a:spcPct val="110000"/>
              </a:lnSpc>
            </a:pPr>
            <a:r>
              <a:rPr lang="en-US" sz="2200" dirty="0" smtClean="0">
                <a:latin typeface="Goudy Old Style" panose="02020502050305020303" pitchFamily="18" charset="0"/>
              </a:rPr>
              <a:t>Place and/or pay for orders for your unit only.</a:t>
            </a:r>
          </a:p>
          <a:p>
            <a:pPr>
              <a:lnSpc>
                <a:spcPct val="110000"/>
              </a:lnSpc>
            </a:pPr>
            <a:r>
              <a:rPr lang="en-US" sz="2200" dirty="0" smtClean="0">
                <a:latin typeface="Goudy Old Style" panose="02020502050305020303" pitchFamily="18" charset="0"/>
              </a:rPr>
              <a:t>Collect and scan all supporting documentation for each transaction.</a:t>
            </a:r>
          </a:p>
          <a:p>
            <a:pPr>
              <a:lnSpc>
                <a:spcPct val="110000"/>
              </a:lnSpc>
            </a:pPr>
            <a:r>
              <a:rPr lang="en-US" sz="2200" dirty="0" smtClean="0">
                <a:latin typeface="Goudy Old Style" panose="02020502050305020303" pitchFamily="18" charset="0"/>
              </a:rPr>
              <a:t>Reconcile each transaction in Oasis and attach a scan of the supporting documentation to each transaction in Oasis in a timely manner – </a:t>
            </a:r>
            <a:r>
              <a:rPr lang="en-US" sz="2200" dirty="0" smtClean="0">
                <a:solidFill>
                  <a:srgbClr val="FF0000"/>
                </a:solidFill>
                <a:latin typeface="Goudy Old Style" panose="02020502050305020303" pitchFamily="18" charset="0"/>
              </a:rPr>
              <a:t>meeting all deadlines</a:t>
            </a:r>
            <a:r>
              <a:rPr lang="en-US" sz="2200" dirty="0" smtClean="0">
                <a:latin typeface="Goudy Old Style" panose="02020502050305020303" pitchFamily="18" charset="0"/>
              </a:rPr>
              <a:t>.</a:t>
            </a:r>
          </a:p>
          <a:p>
            <a:pPr>
              <a:lnSpc>
                <a:spcPct val="110000"/>
              </a:lnSpc>
            </a:pPr>
            <a:r>
              <a:rPr lang="en-US" sz="2200" dirty="0">
                <a:latin typeface="Goudy Old Style" panose="02020502050305020303" pitchFamily="18" charset="0"/>
              </a:rPr>
              <a:t>Log each transaction onto the monthly log sheet and submit the log sheet with your credit card statement to the Purchasing Card Coordinator at the end of the month</a:t>
            </a:r>
            <a:r>
              <a:rPr lang="en-US" sz="2200" dirty="0" smtClean="0">
                <a:latin typeface="Goudy Old Style" panose="02020502050305020303" pitchFamily="18" charset="0"/>
              </a:rPr>
              <a:t>.</a:t>
            </a:r>
          </a:p>
          <a:p>
            <a:pPr>
              <a:lnSpc>
                <a:spcPct val="110000"/>
              </a:lnSpc>
            </a:pPr>
            <a:r>
              <a:rPr lang="en-US" sz="2200" dirty="0" smtClean="0">
                <a:latin typeface="Goudy Old Style" panose="02020502050305020303" pitchFamily="18" charset="0"/>
              </a:rPr>
              <a:t>Correct any errors or Resolve any issues related to the transaction.</a:t>
            </a:r>
          </a:p>
          <a:p>
            <a:endParaRPr lang="en-US" sz="2400" dirty="0" smtClean="0"/>
          </a:p>
          <a:p>
            <a:pPr marL="0" indent="0">
              <a:buFont typeface="Arial" pitchFamily="34" charset="0"/>
              <a:buNone/>
            </a:pPr>
            <a:endParaRPr lang="en-US" sz="3100" dirty="0" smtClean="0"/>
          </a:p>
          <a:p>
            <a:endParaRPr lang="en-US" dirty="0"/>
          </a:p>
        </p:txBody>
      </p:sp>
    </p:spTree>
    <p:extLst>
      <p:ext uri="{BB962C8B-B14F-4D97-AF65-F5344CB8AC3E}">
        <p14:creationId xmlns:p14="http://schemas.microsoft.com/office/powerpoint/2010/main" val="3449985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IMPORTANT REMINDERS!!</a:t>
            </a:r>
            <a:endParaRPr lang="en-US" sz="3200" dirty="0"/>
          </a:p>
        </p:txBody>
      </p:sp>
      <p:sp>
        <p:nvSpPr>
          <p:cNvPr id="5" name="Content Placeholder 4"/>
          <p:cNvSpPr>
            <a:spLocks noGrp="1"/>
          </p:cNvSpPr>
          <p:nvPr>
            <p:ph sz="half" idx="1"/>
          </p:nvPr>
        </p:nvSpPr>
        <p:spPr>
          <a:xfrm>
            <a:off x="228600" y="1600200"/>
            <a:ext cx="4038600" cy="4953000"/>
          </a:xfrm>
        </p:spPr>
        <p:txBody>
          <a:bodyPr>
            <a:normAutofit fontScale="85000" lnSpcReduction="20000"/>
          </a:bodyPr>
          <a:lstStyle/>
          <a:p>
            <a:r>
              <a:rPr lang="en-US" sz="2600" dirty="0"/>
              <a:t>Turn in Requisitions before making transactions.</a:t>
            </a:r>
          </a:p>
          <a:p>
            <a:r>
              <a:rPr lang="en-US" sz="2600" dirty="0"/>
              <a:t>NEVER use the card for personal purchases</a:t>
            </a:r>
          </a:p>
          <a:p>
            <a:r>
              <a:rPr lang="en-US" sz="2600" dirty="0" err="1"/>
              <a:t>Pcard</a:t>
            </a:r>
            <a:r>
              <a:rPr lang="en-US" sz="2600" dirty="0"/>
              <a:t> delegation is prohibited</a:t>
            </a:r>
          </a:p>
          <a:p>
            <a:r>
              <a:rPr lang="en-US" sz="2600" dirty="0"/>
              <a:t>Do not allow a vendor to charge WV state tax</a:t>
            </a:r>
          </a:p>
          <a:p>
            <a:r>
              <a:rPr lang="en-US" sz="2600" dirty="0" smtClean="0"/>
              <a:t>Do </a:t>
            </a:r>
            <a:r>
              <a:rPr lang="en-US" sz="2600" dirty="0"/>
              <a:t>not allow vendors to automatically charge your card each month (Auto-pay). </a:t>
            </a:r>
          </a:p>
          <a:p>
            <a:r>
              <a:rPr lang="en-US" sz="2600" dirty="0"/>
              <a:t>Stringing is prohibited!</a:t>
            </a:r>
          </a:p>
          <a:p>
            <a:r>
              <a:rPr lang="en-US" sz="2600" dirty="0"/>
              <a:t>All travel related </a:t>
            </a:r>
            <a:r>
              <a:rPr lang="en-US" sz="2600" dirty="0" err="1"/>
              <a:t>pcard</a:t>
            </a:r>
            <a:r>
              <a:rPr lang="en-US" sz="2600" dirty="0"/>
              <a:t> transactions require a completed TES to be attached in Oasis.</a:t>
            </a:r>
          </a:p>
          <a:p>
            <a:pPr marL="0" indent="0">
              <a:buNone/>
            </a:pPr>
            <a:endParaRPr lang="en-US" dirty="0"/>
          </a:p>
        </p:txBody>
      </p:sp>
      <p:sp>
        <p:nvSpPr>
          <p:cNvPr id="6" name="Content Placeholder 5"/>
          <p:cNvSpPr>
            <a:spLocks noGrp="1"/>
          </p:cNvSpPr>
          <p:nvPr>
            <p:ph sz="half" idx="2"/>
          </p:nvPr>
        </p:nvSpPr>
        <p:spPr>
          <a:xfrm>
            <a:off x="4267200" y="1600200"/>
            <a:ext cx="4038600" cy="4953000"/>
          </a:xfrm>
        </p:spPr>
        <p:txBody>
          <a:bodyPr>
            <a:normAutofit fontScale="85000" lnSpcReduction="20000"/>
          </a:bodyPr>
          <a:lstStyle/>
          <a:p>
            <a:r>
              <a:rPr lang="en-US" sz="2600" dirty="0" smtClean="0"/>
              <a:t>Convenience </a:t>
            </a:r>
            <a:r>
              <a:rPr lang="en-US" sz="2600" dirty="0"/>
              <a:t>Fees must be a flat rate. The transaction must be a non-face-to-face transaction. </a:t>
            </a:r>
          </a:p>
          <a:p>
            <a:r>
              <a:rPr lang="en-US" sz="2600" dirty="0"/>
              <a:t>Check out fees or surcharges must be 4% or less.</a:t>
            </a:r>
          </a:p>
          <a:p>
            <a:r>
              <a:rPr lang="en-US" sz="2600" dirty="0"/>
              <a:t>No gift cards for prizes – only Musket Bucks or </a:t>
            </a:r>
            <a:r>
              <a:rPr lang="en-US" sz="2600" dirty="0" smtClean="0"/>
              <a:t>B&amp;N Campus Store certificates </a:t>
            </a:r>
            <a:r>
              <a:rPr lang="en-US" sz="2600" dirty="0"/>
              <a:t>are allowed. A “gift card request form” and “prize award sheet” is required. </a:t>
            </a:r>
          </a:p>
          <a:p>
            <a:r>
              <a:rPr lang="en-US" sz="2600" dirty="0"/>
              <a:t>Avoid 3</a:t>
            </a:r>
            <a:r>
              <a:rPr lang="en-US" sz="2600" baseline="30000" dirty="0"/>
              <a:t>rd</a:t>
            </a:r>
            <a:r>
              <a:rPr lang="en-US" sz="2600" dirty="0"/>
              <a:t> Party Vendors if possible (Amazon Marketplace – </a:t>
            </a:r>
            <a:r>
              <a:rPr lang="en-US" sz="2600" dirty="0" err="1"/>
              <a:t>Paypal</a:t>
            </a:r>
            <a:r>
              <a:rPr lang="en-US" sz="2600" dirty="0"/>
              <a:t> etc.)</a:t>
            </a:r>
          </a:p>
          <a:p>
            <a:endParaRPr lang="en-US" dirty="0"/>
          </a:p>
        </p:txBody>
      </p:sp>
    </p:spTree>
    <p:extLst>
      <p:ext uri="{BB962C8B-B14F-4D97-AF65-F5344CB8AC3E}">
        <p14:creationId xmlns:p14="http://schemas.microsoft.com/office/powerpoint/2010/main" val="1474556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are the </a:t>
            </a:r>
            <a:r>
              <a:rPr lang="en-US" sz="3600" dirty="0" err="1" smtClean="0"/>
              <a:t>Pcard</a:t>
            </a:r>
            <a:r>
              <a:rPr lang="en-US" sz="3600" dirty="0" smtClean="0"/>
              <a:t> Deadlines?</a:t>
            </a:r>
            <a:endParaRPr lang="en-US" sz="3600"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All transactions should be reconciled within 10 days of the transaction date.</a:t>
            </a:r>
          </a:p>
          <a:p>
            <a:r>
              <a:rPr lang="en-US" sz="2400" dirty="0" smtClean="0"/>
              <a:t>The Billing Cycle Ends on the </a:t>
            </a:r>
            <a:r>
              <a:rPr lang="en-US" sz="2400" b="1" dirty="0" smtClean="0">
                <a:solidFill>
                  <a:srgbClr val="FF0000"/>
                </a:solidFill>
              </a:rPr>
              <a:t>15</a:t>
            </a:r>
            <a:r>
              <a:rPr lang="en-US" sz="2400" b="1" baseline="30000" dirty="0" smtClean="0">
                <a:solidFill>
                  <a:srgbClr val="FF0000"/>
                </a:solidFill>
              </a:rPr>
              <a:t>th</a:t>
            </a:r>
            <a:r>
              <a:rPr lang="en-US" sz="2400" dirty="0" smtClean="0"/>
              <a:t> of every month (or the next business day after a weekend or holiday).</a:t>
            </a:r>
          </a:p>
          <a:p>
            <a:r>
              <a:rPr lang="en-US" sz="2400" dirty="0" smtClean="0"/>
              <a:t>All transactions must be reconciled by the </a:t>
            </a:r>
            <a:r>
              <a:rPr lang="en-US" sz="2400" b="1" dirty="0" smtClean="0">
                <a:solidFill>
                  <a:srgbClr val="FF0000"/>
                </a:solidFill>
              </a:rPr>
              <a:t>22</a:t>
            </a:r>
            <a:r>
              <a:rPr lang="en-US" sz="2400" b="1" baseline="30000" dirty="0" smtClean="0">
                <a:solidFill>
                  <a:srgbClr val="FF0000"/>
                </a:solidFill>
              </a:rPr>
              <a:t>nd</a:t>
            </a:r>
            <a:r>
              <a:rPr lang="en-US" sz="2400" dirty="0" smtClean="0"/>
              <a:t> of each  month so the master statement can be paid.</a:t>
            </a:r>
          </a:p>
          <a:p>
            <a:r>
              <a:rPr lang="en-US" sz="2400" dirty="0" smtClean="0"/>
              <a:t>Log sheets and statements must be submitted to supervisors with enough time to forward to the </a:t>
            </a:r>
            <a:r>
              <a:rPr lang="en-US" sz="2400" dirty="0" err="1" smtClean="0"/>
              <a:t>Pcard</a:t>
            </a:r>
            <a:r>
              <a:rPr lang="en-US" sz="2400" dirty="0" smtClean="0"/>
              <a:t> Coordinator by the </a:t>
            </a:r>
            <a:r>
              <a:rPr lang="en-US" sz="2400" dirty="0" smtClean="0">
                <a:solidFill>
                  <a:srgbClr val="FF0000"/>
                </a:solidFill>
              </a:rPr>
              <a:t>last business day of the month (around the 30</a:t>
            </a:r>
            <a:r>
              <a:rPr lang="en-US" sz="2400" baseline="30000" dirty="0" smtClean="0">
                <a:solidFill>
                  <a:srgbClr val="FF0000"/>
                </a:solidFill>
              </a:rPr>
              <a:t>th</a:t>
            </a:r>
            <a:r>
              <a:rPr lang="en-US" sz="2400" dirty="0" smtClean="0">
                <a:solidFill>
                  <a:srgbClr val="FF0000"/>
                </a:solidFill>
              </a:rPr>
              <a:t>)</a:t>
            </a:r>
            <a:r>
              <a:rPr lang="en-US" sz="2400" dirty="0" smtClean="0"/>
              <a:t>. </a:t>
            </a:r>
            <a:endParaRPr lang="en-US" sz="2400" dirty="0"/>
          </a:p>
        </p:txBody>
      </p:sp>
    </p:spTree>
    <p:extLst>
      <p:ext uri="{BB962C8B-B14F-4D97-AF65-F5344CB8AC3E}">
        <p14:creationId xmlns:p14="http://schemas.microsoft.com/office/powerpoint/2010/main" val="3012583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I reconcile my </a:t>
            </a:r>
            <a:r>
              <a:rPr lang="en-US" sz="3200" dirty="0" err="1" smtClean="0"/>
              <a:t>Pcard</a:t>
            </a:r>
            <a:r>
              <a:rPr lang="en-US" sz="3200" dirty="0" smtClean="0"/>
              <a:t> in Oasis?</a:t>
            </a:r>
            <a:endParaRPr lang="en-US" sz="3200" dirty="0"/>
          </a:p>
        </p:txBody>
      </p:sp>
      <p:sp>
        <p:nvSpPr>
          <p:cNvPr id="3" name="Content Placeholder 2"/>
          <p:cNvSpPr>
            <a:spLocks noGrp="1"/>
          </p:cNvSpPr>
          <p:nvPr>
            <p:ph idx="1"/>
          </p:nvPr>
        </p:nvSpPr>
        <p:spPr/>
        <p:txBody>
          <a:bodyPr>
            <a:normAutofit/>
          </a:bodyPr>
          <a:lstStyle/>
          <a:p>
            <a:r>
              <a:rPr lang="en-US" sz="2000" dirty="0" smtClean="0"/>
              <a:t>Go to the PRCUU table in Oasis.</a:t>
            </a:r>
            <a:endParaRPr lang="en-US" sz="2000" dirty="0"/>
          </a:p>
          <a:p>
            <a:r>
              <a:rPr lang="en-US" sz="2000" dirty="0" smtClean="0"/>
              <a:t>Attach the supporting documentation first – then save.</a:t>
            </a:r>
          </a:p>
          <a:p>
            <a:r>
              <a:rPr lang="en-US" sz="2000" dirty="0" smtClean="0"/>
              <a:t>Update the “Receipt Date” so it matches the actual receipt – then save.</a:t>
            </a:r>
          </a:p>
          <a:p>
            <a:r>
              <a:rPr lang="en-US" sz="2000" dirty="0" smtClean="0"/>
              <a:t>Add descriptive comments and modify the commodity code – then save.</a:t>
            </a:r>
          </a:p>
          <a:p>
            <a:r>
              <a:rPr lang="en-US" sz="2000" dirty="0" smtClean="0"/>
              <a:t>Check the Unit of Measurement and Price per Unit section.</a:t>
            </a:r>
            <a:endParaRPr lang="en-US" sz="2000" dirty="0"/>
          </a:p>
          <a:p>
            <a:r>
              <a:rPr lang="en-US" sz="2000" dirty="0" smtClean="0"/>
              <a:t>Enter </a:t>
            </a:r>
            <a:r>
              <a:rPr lang="en-US" sz="2000" dirty="0"/>
              <a:t>F</a:t>
            </a:r>
            <a:r>
              <a:rPr lang="en-US" sz="2000" dirty="0" smtClean="0"/>
              <a:t>und Accounting info and Object Codes, and add the Detail Accounting Code – then save.</a:t>
            </a:r>
          </a:p>
          <a:p>
            <a:r>
              <a:rPr lang="en-US" sz="2000" dirty="0" smtClean="0"/>
              <a:t>Change the status to “Reconciled” – then save.</a:t>
            </a:r>
          </a:p>
          <a:p>
            <a:pPr marL="0" indent="0">
              <a:buNone/>
            </a:pPr>
            <a:r>
              <a:rPr lang="en-US" sz="2400" dirty="0" smtClean="0"/>
              <a:t>	</a:t>
            </a:r>
            <a:r>
              <a:rPr lang="en-US" sz="2400" i="1" dirty="0" smtClean="0"/>
              <a:t>(See Oasis for other status options)</a:t>
            </a:r>
          </a:p>
          <a:p>
            <a:pPr marL="457200" lvl="1" indent="0">
              <a:buNone/>
            </a:pPr>
            <a:endParaRPr lang="en-US" dirty="0"/>
          </a:p>
        </p:txBody>
      </p:sp>
    </p:spTree>
    <p:extLst>
      <p:ext uri="{BB962C8B-B14F-4D97-AF65-F5344CB8AC3E}">
        <p14:creationId xmlns:p14="http://schemas.microsoft.com/office/powerpoint/2010/main" val="2853168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the </a:t>
            </a:r>
            <a:r>
              <a:rPr lang="en-US" sz="3600" dirty="0" err="1" smtClean="0"/>
              <a:t>Pcard</a:t>
            </a:r>
            <a:r>
              <a:rPr lang="en-US" sz="3600" dirty="0" smtClean="0"/>
              <a:t> Documentation?</a:t>
            </a:r>
            <a:endParaRPr lang="en-US" sz="3600" dirty="0"/>
          </a:p>
        </p:txBody>
      </p:sp>
      <p:sp>
        <p:nvSpPr>
          <p:cNvPr id="3" name="Content Placeholder 2"/>
          <p:cNvSpPr>
            <a:spLocks noGrp="1"/>
          </p:cNvSpPr>
          <p:nvPr>
            <p:ph idx="1"/>
          </p:nvPr>
        </p:nvSpPr>
        <p:spPr>
          <a:xfrm>
            <a:off x="457200" y="1600200"/>
            <a:ext cx="8229600" cy="4876800"/>
          </a:xfrm>
        </p:spPr>
        <p:txBody>
          <a:bodyPr>
            <a:normAutofit lnSpcReduction="10000"/>
          </a:bodyPr>
          <a:lstStyle/>
          <a:p>
            <a:endParaRPr lang="en-US" sz="2400" dirty="0" smtClean="0"/>
          </a:p>
          <a:p>
            <a:r>
              <a:rPr lang="en-US" sz="2400" dirty="0"/>
              <a:t>Approved Purchase Requisition </a:t>
            </a:r>
            <a:r>
              <a:rPr lang="en-US" sz="2400" dirty="0" smtClean="0"/>
              <a:t>and </a:t>
            </a:r>
            <a:r>
              <a:rPr lang="en-US" sz="2400" smtClean="0"/>
              <a:t>the Purchase Order.</a:t>
            </a:r>
            <a:endParaRPr lang="en-US" sz="2400" dirty="0" smtClean="0"/>
          </a:p>
          <a:p>
            <a:r>
              <a:rPr lang="en-US" sz="2400" dirty="0" smtClean="0"/>
              <a:t>Backup Documentation – invoices, receipts, etc.</a:t>
            </a:r>
          </a:p>
          <a:p>
            <a:r>
              <a:rPr lang="en-US" sz="2400" dirty="0" smtClean="0"/>
              <a:t>Receiving Report if applicable</a:t>
            </a:r>
          </a:p>
          <a:p>
            <a:r>
              <a:rPr lang="en-US" sz="2400" dirty="0" smtClean="0"/>
              <a:t>Hospitality Form if goods are food related and section 2 of the requisition is incomplete</a:t>
            </a:r>
          </a:p>
          <a:p>
            <a:r>
              <a:rPr lang="en-US" sz="2400" dirty="0" smtClean="0"/>
              <a:t>Prize award sheet if applicable</a:t>
            </a:r>
          </a:p>
          <a:p>
            <a:r>
              <a:rPr lang="en-US" sz="2400" dirty="0" smtClean="0"/>
              <a:t>Gift card request form and Prize award sheet</a:t>
            </a:r>
          </a:p>
          <a:p>
            <a:r>
              <a:rPr lang="en-US" sz="2400" dirty="0" smtClean="0"/>
              <a:t>Student Activities require a sign-in sheet – unless it is an “open house” event</a:t>
            </a:r>
          </a:p>
          <a:p>
            <a:r>
              <a:rPr lang="en-US" sz="2400" dirty="0" smtClean="0"/>
              <a:t>Travel related transactions require a signed TES</a:t>
            </a:r>
          </a:p>
          <a:p>
            <a:pPr marL="0" indent="0">
              <a:buNone/>
            </a:pPr>
            <a:r>
              <a:rPr lang="en-US" sz="2400" dirty="0" smtClean="0"/>
              <a:t>	</a:t>
            </a:r>
            <a:r>
              <a:rPr lang="en-US" sz="2400" b="1" dirty="0" smtClean="0"/>
              <a:t>Please attach prior to the 22</a:t>
            </a:r>
            <a:r>
              <a:rPr lang="en-US" sz="2400" b="1" baseline="30000" dirty="0" smtClean="0"/>
              <a:t>nd</a:t>
            </a:r>
            <a:r>
              <a:rPr lang="en-US" sz="2400" b="1" dirty="0" smtClean="0"/>
              <a:t> of the month</a:t>
            </a:r>
            <a:r>
              <a:rPr lang="en-US" sz="2400" dirty="0" smtClean="0"/>
              <a:t>!</a:t>
            </a:r>
          </a:p>
          <a:p>
            <a:endParaRPr lang="en-US" sz="2400" dirty="0"/>
          </a:p>
        </p:txBody>
      </p:sp>
    </p:spTree>
    <p:extLst>
      <p:ext uri="{BB962C8B-B14F-4D97-AF65-F5344CB8AC3E}">
        <p14:creationId xmlns:p14="http://schemas.microsoft.com/office/powerpoint/2010/main" val="702894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Purchasing Card (</a:t>
            </a:r>
            <a:r>
              <a:rPr lang="en-US" sz="3200" dirty="0" err="1" smtClean="0"/>
              <a:t>Pcard</a:t>
            </a:r>
            <a:r>
              <a:rPr lang="en-US" sz="3200" dirty="0" smtClean="0"/>
              <a:t>)</a:t>
            </a:r>
            <a:endParaRPr lang="en-US" sz="3200" dirty="0"/>
          </a:p>
        </p:txBody>
      </p:sp>
      <p:sp>
        <p:nvSpPr>
          <p:cNvPr id="3" name="Content Placeholder 2"/>
          <p:cNvSpPr>
            <a:spLocks noGrp="1"/>
          </p:cNvSpPr>
          <p:nvPr>
            <p:ph idx="1"/>
          </p:nvPr>
        </p:nvSpPr>
        <p:spPr>
          <a:xfrm>
            <a:off x="457200" y="1600200"/>
            <a:ext cx="7772400" cy="4525963"/>
          </a:xfrm>
        </p:spPr>
        <p:txBody>
          <a:bodyPr>
            <a:normAutofit/>
          </a:bodyPr>
          <a:lstStyle/>
          <a:p>
            <a:pPr marL="0" indent="0" algn="ctr">
              <a:buNone/>
            </a:pPr>
            <a:endParaRPr lang="en-US" sz="6000" dirty="0" smtClean="0"/>
          </a:p>
          <a:p>
            <a:pPr marL="0" indent="0" algn="ctr">
              <a:buNone/>
            </a:pPr>
            <a:r>
              <a:rPr lang="en-US" sz="6000" dirty="0" smtClean="0"/>
              <a:t>Documentation</a:t>
            </a:r>
          </a:p>
          <a:p>
            <a:pPr marL="0" indent="0" algn="ctr">
              <a:buNone/>
            </a:pPr>
            <a:r>
              <a:rPr lang="en-US" sz="6000" dirty="0" smtClean="0"/>
              <a:t>Examples</a:t>
            </a:r>
          </a:p>
        </p:txBody>
      </p:sp>
    </p:spTree>
    <p:extLst>
      <p:ext uri="{BB962C8B-B14F-4D97-AF65-F5344CB8AC3E}">
        <p14:creationId xmlns:p14="http://schemas.microsoft.com/office/powerpoint/2010/main" val="1124404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Documentation - Receipts</a:t>
            </a:r>
            <a:endParaRPr lang="en-US" sz="3600" dirty="0"/>
          </a:p>
        </p:txBody>
      </p:sp>
      <p:sp>
        <p:nvSpPr>
          <p:cNvPr id="3" name="Content Placeholder 2"/>
          <p:cNvSpPr>
            <a:spLocks noGrp="1"/>
          </p:cNvSpPr>
          <p:nvPr>
            <p:ph idx="1"/>
          </p:nvPr>
        </p:nvSpPr>
        <p:spPr>
          <a:xfrm>
            <a:off x="457200" y="1600200"/>
            <a:ext cx="4038600" cy="4525963"/>
          </a:xfrm>
        </p:spPr>
        <p:txBody>
          <a:bodyPr>
            <a:normAutofit fontScale="85000" lnSpcReduction="10000"/>
          </a:bodyPr>
          <a:lstStyle/>
          <a:p>
            <a:pPr marL="0" indent="0">
              <a:buNone/>
            </a:pPr>
            <a:r>
              <a:rPr lang="en-US" u="sng" dirty="0" smtClean="0"/>
              <a:t>Every transaction requires proper documentation.</a:t>
            </a:r>
          </a:p>
          <a:p>
            <a:pPr marL="0" indent="0">
              <a:buNone/>
            </a:pPr>
            <a:endParaRPr lang="en-US" dirty="0" smtClean="0"/>
          </a:p>
          <a:p>
            <a:pPr marL="0" indent="0">
              <a:buNone/>
            </a:pPr>
            <a:r>
              <a:rPr lang="en-US" dirty="0" smtClean="0"/>
              <a:t>Valid Receipts:</a:t>
            </a:r>
          </a:p>
          <a:p>
            <a:pPr marL="0" indent="0">
              <a:buNone/>
            </a:pPr>
            <a:endParaRPr lang="en-US" dirty="0" smtClean="0"/>
          </a:p>
          <a:p>
            <a:r>
              <a:rPr lang="en-US" dirty="0"/>
              <a:t>a</a:t>
            </a:r>
            <a:r>
              <a:rPr lang="en-US" dirty="0" smtClean="0"/>
              <a:t>re legible</a:t>
            </a:r>
          </a:p>
          <a:p>
            <a:r>
              <a:rPr lang="en-US" dirty="0"/>
              <a:t>d</a:t>
            </a:r>
            <a:r>
              <a:rPr lang="en-US" dirty="0" smtClean="0"/>
              <a:t>escriptive </a:t>
            </a:r>
            <a:r>
              <a:rPr lang="en-US" sz="2600" dirty="0" smtClean="0"/>
              <a:t>(misc. or generic names are not allowed)</a:t>
            </a:r>
          </a:p>
          <a:p>
            <a:r>
              <a:rPr lang="en-US" dirty="0" smtClean="0"/>
              <a:t>contain vendor info. </a:t>
            </a:r>
            <a:r>
              <a:rPr lang="en-US" sz="2600" dirty="0" smtClean="0"/>
              <a:t>(you can write it on the </a:t>
            </a:r>
            <a:r>
              <a:rPr lang="en-US" sz="2600" dirty="0" err="1" smtClean="0"/>
              <a:t>rcpt</a:t>
            </a:r>
            <a:r>
              <a:rPr lang="en-US" sz="2600" dirty="0" smtClean="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436688"/>
            <a:ext cx="3276600" cy="5118626"/>
          </a:xfrm>
          <a:prstGeom prst="rect">
            <a:avLst/>
          </a:prstGeom>
        </p:spPr>
      </p:pic>
    </p:spTree>
    <p:extLst>
      <p:ext uri="{BB962C8B-B14F-4D97-AF65-F5344CB8AC3E}">
        <p14:creationId xmlns:p14="http://schemas.microsoft.com/office/powerpoint/2010/main" val="30974047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Prize Request/Award Sample</a:t>
            </a:r>
            <a:endParaRPr lang="en-US" sz="3600" dirty="0"/>
          </a:p>
        </p:txBody>
      </p:sp>
      <p:pic>
        <p:nvPicPr>
          <p:cNvPr id="11" name="Picture 10"/>
          <p:cNvPicPr>
            <a:picLocks noChangeAspect="1"/>
          </p:cNvPicPr>
          <p:nvPr/>
        </p:nvPicPr>
        <p:blipFill>
          <a:blip r:embed="rId3"/>
          <a:stretch>
            <a:fillRect/>
          </a:stretch>
        </p:blipFill>
        <p:spPr>
          <a:xfrm>
            <a:off x="4360195" y="1664843"/>
            <a:ext cx="4363550" cy="5059655"/>
          </a:xfrm>
          <a:prstGeom prst="rect">
            <a:avLst/>
          </a:prstGeom>
        </p:spPr>
      </p:pic>
      <p:pic>
        <p:nvPicPr>
          <p:cNvPr id="13" name="Picture 12"/>
          <p:cNvPicPr>
            <a:picLocks noChangeAspect="1"/>
          </p:cNvPicPr>
          <p:nvPr/>
        </p:nvPicPr>
        <p:blipFill>
          <a:blip r:embed="rId4"/>
          <a:stretch>
            <a:fillRect/>
          </a:stretch>
        </p:blipFill>
        <p:spPr>
          <a:xfrm>
            <a:off x="152400" y="1415329"/>
            <a:ext cx="4114800" cy="5325333"/>
          </a:xfrm>
          <a:prstGeom prst="rect">
            <a:avLst/>
          </a:prstGeom>
        </p:spPr>
      </p:pic>
    </p:spTree>
    <p:extLst>
      <p:ext uri="{BB962C8B-B14F-4D97-AF65-F5344CB8AC3E}">
        <p14:creationId xmlns:p14="http://schemas.microsoft.com/office/powerpoint/2010/main" val="2563750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Requisitions</a:t>
            </a:r>
            <a:endParaRPr lang="en-US" dirty="0"/>
          </a:p>
        </p:txBody>
      </p:sp>
      <p:pic>
        <p:nvPicPr>
          <p:cNvPr id="4" name="Content Placeholder 3"/>
          <p:cNvPicPr>
            <a:picLocks noGrp="1" noChangeAspect="1"/>
          </p:cNvPicPr>
          <p:nvPr>
            <p:ph idx="1"/>
          </p:nvPr>
        </p:nvPicPr>
        <p:blipFill>
          <a:blip r:embed="rId2"/>
          <a:stretch>
            <a:fillRect/>
          </a:stretch>
        </p:blipFill>
        <p:spPr>
          <a:xfrm>
            <a:off x="2771710" y="1600200"/>
            <a:ext cx="3600580" cy="4953000"/>
          </a:xfrm>
          <a:prstGeom prst="rect">
            <a:avLst/>
          </a:prstGeom>
        </p:spPr>
      </p:pic>
    </p:spTree>
    <p:extLst>
      <p:ext uri="{BB962C8B-B14F-4D97-AF65-F5344CB8AC3E}">
        <p14:creationId xmlns:p14="http://schemas.microsoft.com/office/powerpoint/2010/main" val="1438594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Receiving Report Sample</a:t>
            </a:r>
            <a:endParaRPr lang="en-US" sz="3600"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228600" y="1417638"/>
            <a:ext cx="8591550" cy="5364162"/>
          </a:xfrm>
          <a:prstGeom prst="rect">
            <a:avLst/>
          </a:prstGeom>
        </p:spPr>
      </p:pic>
    </p:spTree>
    <p:extLst>
      <p:ext uri="{BB962C8B-B14F-4D97-AF65-F5344CB8AC3E}">
        <p14:creationId xmlns:p14="http://schemas.microsoft.com/office/powerpoint/2010/main" val="32768256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Log Sheet Sample</a:t>
            </a:r>
            <a:endParaRPr lang="en-US" sz="3600"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a:stretch>
            <a:fillRect/>
          </a:stretch>
        </p:blipFill>
        <p:spPr>
          <a:xfrm>
            <a:off x="298836" y="1257300"/>
            <a:ext cx="8692763" cy="5562600"/>
          </a:xfrm>
          <a:prstGeom prst="rect">
            <a:avLst/>
          </a:prstGeom>
        </p:spPr>
      </p:pic>
      <p:sp>
        <p:nvSpPr>
          <p:cNvPr id="6" name="TextBox 5"/>
          <p:cNvSpPr txBox="1"/>
          <p:nvPr/>
        </p:nvSpPr>
        <p:spPr>
          <a:xfrm>
            <a:off x="1219200" y="3124200"/>
            <a:ext cx="3429000" cy="1477328"/>
          </a:xfrm>
          <a:prstGeom prst="rect">
            <a:avLst/>
          </a:prstGeom>
          <a:solidFill>
            <a:schemeClr val="bg1"/>
          </a:solidFill>
        </p:spPr>
        <p:txBody>
          <a:bodyPr wrap="square" rtlCol="0">
            <a:spAutoFit/>
          </a:bodyPr>
          <a:lstStyle/>
          <a:p>
            <a:r>
              <a:rPr lang="en-US" dirty="0"/>
              <a:t>Log into your </a:t>
            </a:r>
            <a:r>
              <a:rPr lang="en-US" dirty="0" err="1"/>
              <a:t>USBank</a:t>
            </a:r>
            <a:r>
              <a:rPr lang="en-US" dirty="0"/>
              <a:t> Account to </a:t>
            </a:r>
            <a:r>
              <a:rPr lang="en-US" dirty="0" err="1" smtClean="0"/>
              <a:t>to</a:t>
            </a:r>
            <a:r>
              <a:rPr lang="en-US" dirty="0" smtClean="0"/>
              <a:t> view and print </a:t>
            </a:r>
            <a:r>
              <a:rPr lang="en-US" dirty="0"/>
              <a:t>your monthly statements. Statements and </a:t>
            </a:r>
            <a:r>
              <a:rPr lang="en-US" dirty="0" smtClean="0"/>
              <a:t>log sheets </a:t>
            </a:r>
            <a:r>
              <a:rPr lang="en-US" dirty="0"/>
              <a:t>are required on the last business day of the month!</a:t>
            </a:r>
          </a:p>
        </p:txBody>
      </p:sp>
    </p:spTree>
    <p:extLst>
      <p:ext uri="{BB962C8B-B14F-4D97-AF65-F5344CB8AC3E}">
        <p14:creationId xmlns:p14="http://schemas.microsoft.com/office/powerpoint/2010/main" val="2868493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Purchasing Card (</a:t>
            </a:r>
            <a:r>
              <a:rPr lang="en-US" sz="3200" dirty="0" err="1" smtClean="0"/>
              <a:t>Pcard</a:t>
            </a:r>
            <a:r>
              <a:rPr lang="en-US" sz="3200" dirty="0" smtClean="0"/>
              <a:t>)</a:t>
            </a:r>
            <a:endParaRPr lang="en-US" sz="3200" dirty="0"/>
          </a:p>
        </p:txBody>
      </p:sp>
      <p:sp>
        <p:nvSpPr>
          <p:cNvPr id="3" name="Content Placeholder 2"/>
          <p:cNvSpPr>
            <a:spLocks noGrp="1"/>
          </p:cNvSpPr>
          <p:nvPr>
            <p:ph idx="1"/>
          </p:nvPr>
        </p:nvSpPr>
        <p:spPr/>
        <p:txBody>
          <a:bodyPr>
            <a:normAutofit/>
          </a:bodyPr>
          <a:lstStyle/>
          <a:p>
            <a:pPr marL="0" indent="0" algn="ctr">
              <a:buNone/>
            </a:pPr>
            <a:endParaRPr lang="en-US" sz="6000" dirty="0" smtClean="0"/>
          </a:p>
          <a:p>
            <a:pPr marL="0" indent="0" algn="ctr">
              <a:buNone/>
            </a:pPr>
            <a:r>
              <a:rPr lang="en-US" sz="6000" dirty="0" smtClean="0"/>
              <a:t>Oasis Example</a:t>
            </a:r>
          </a:p>
        </p:txBody>
      </p:sp>
    </p:spTree>
    <p:extLst>
      <p:ext uri="{BB962C8B-B14F-4D97-AF65-F5344CB8AC3E}">
        <p14:creationId xmlns:p14="http://schemas.microsoft.com/office/powerpoint/2010/main" val="11211804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OASIS – TOP SECTION</a:t>
            </a:r>
            <a:endParaRPr lang="en-US" dirty="0"/>
          </a:p>
        </p:txBody>
      </p:sp>
      <p:pic>
        <p:nvPicPr>
          <p:cNvPr id="4" name="Content Placeholder 3"/>
          <p:cNvPicPr>
            <a:picLocks noGrp="1" noChangeAspect="1"/>
          </p:cNvPicPr>
          <p:nvPr>
            <p:ph idx="1"/>
          </p:nvPr>
        </p:nvPicPr>
        <p:blipFill>
          <a:blip r:embed="rId2"/>
          <a:stretch>
            <a:fillRect/>
          </a:stretch>
        </p:blipFill>
        <p:spPr>
          <a:xfrm>
            <a:off x="228600" y="1524000"/>
            <a:ext cx="8134029" cy="5181600"/>
          </a:xfrm>
          <a:prstGeom prst="rect">
            <a:avLst/>
          </a:prstGeom>
        </p:spPr>
      </p:pic>
      <p:sp>
        <p:nvSpPr>
          <p:cNvPr id="5" name="TextBox 4"/>
          <p:cNvSpPr txBox="1"/>
          <p:nvPr/>
        </p:nvSpPr>
        <p:spPr>
          <a:xfrm>
            <a:off x="3276600" y="2514600"/>
            <a:ext cx="1219200" cy="68580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343186" y="2529608"/>
            <a:ext cx="409414" cy="69965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0812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OASIS – MIDDLE SECTION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71462" y="1577109"/>
            <a:ext cx="8601076" cy="5122270"/>
          </a:xfrm>
          <a:prstGeom prst="rect">
            <a:avLst/>
          </a:prstGeom>
        </p:spPr>
      </p:pic>
    </p:spTree>
    <p:extLst>
      <p:ext uri="{BB962C8B-B14F-4D97-AF65-F5344CB8AC3E}">
        <p14:creationId xmlns:p14="http://schemas.microsoft.com/office/powerpoint/2010/main" val="6716414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OASIS – BOTTOM SECTION</a:t>
            </a:r>
            <a:endParaRPr lang="en-US" dirty="0"/>
          </a:p>
        </p:txBody>
      </p:sp>
      <p:pic>
        <p:nvPicPr>
          <p:cNvPr id="4" name="Content Placeholder 3"/>
          <p:cNvPicPr>
            <a:picLocks noGrp="1" noChangeAspect="1"/>
          </p:cNvPicPr>
          <p:nvPr>
            <p:ph idx="1"/>
          </p:nvPr>
        </p:nvPicPr>
        <p:blipFill>
          <a:blip r:embed="rId2"/>
          <a:stretch>
            <a:fillRect/>
          </a:stretch>
        </p:blipFill>
        <p:spPr>
          <a:xfrm>
            <a:off x="609600" y="1425753"/>
            <a:ext cx="6874299" cy="5399920"/>
          </a:xfrm>
          <a:prstGeom prst="rect">
            <a:avLst/>
          </a:prstGeom>
        </p:spPr>
      </p:pic>
    </p:spTree>
    <p:extLst>
      <p:ext uri="{BB962C8B-B14F-4D97-AF65-F5344CB8AC3E}">
        <p14:creationId xmlns:p14="http://schemas.microsoft.com/office/powerpoint/2010/main" val="4025112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Frequently Asked Questions</a:t>
            </a:r>
            <a:endParaRPr lang="en-US" sz="3600" dirty="0"/>
          </a:p>
        </p:txBody>
      </p:sp>
      <p:sp>
        <p:nvSpPr>
          <p:cNvPr id="3" name="Content Placeholder 2"/>
          <p:cNvSpPr>
            <a:spLocks noGrp="1"/>
          </p:cNvSpPr>
          <p:nvPr>
            <p:ph idx="1"/>
          </p:nvPr>
        </p:nvSpPr>
        <p:spPr>
          <a:xfrm>
            <a:off x="304800" y="1600200"/>
            <a:ext cx="6400800" cy="5181600"/>
          </a:xfrm>
        </p:spPr>
        <p:txBody>
          <a:bodyPr>
            <a:normAutofit fontScale="25000" lnSpcReduction="20000"/>
          </a:bodyPr>
          <a:lstStyle/>
          <a:p>
            <a:pPr>
              <a:lnSpc>
                <a:spcPct val="120000"/>
              </a:lnSpc>
            </a:pPr>
            <a:r>
              <a:rPr lang="en-US" sz="7400" dirty="0" smtClean="0"/>
              <a:t>What </a:t>
            </a:r>
            <a:r>
              <a:rPr lang="en-US" sz="7400" dirty="0"/>
              <a:t>do I do if I see a transaction in Oasis that I didn’t make</a:t>
            </a:r>
            <a:r>
              <a:rPr lang="en-US" sz="7400" dirty="0" smtClean="0"/>
              <a:t>? – </a:t>
            </a:r>
            <a:r>
              <a:rPr lang="en-US" sz="6400" dirty="0" smtClean="0"/>
              <a:t>First contact the number on the back of your card and notify the Fraud </a:t>
            </a:r>
            <a:r>
              <a:rPr lang="en-US" sz="6400" dirty="0"/>
              <a:t>D</a:t>
            </a:r>
            <a:r>
              <a:rPr lang="en-US" sz="6400" dirty="0" smtClean="0"/>
              <a:t>epartment. Secondly, contact the </a:t>
            </a:r>
            <a:r>
              <a:rPr lang="en-US" sz="6400" dirty="0" err="1" smtClean="0"/>
              <a:t>Pcard</a:t>
            </a:r>
            <a:r>
              <a:rPr lang="en-US" sz="6400" dirty="0" smtClean="0"/>
              <a:t> Coordinator for further instructions.</a:t>
            </a:r>
            <a:endParaRPr lang="en-US" sz="6400" dirty="0"/>
          </a:p>
          <a:p>
            <a:pPr>
              <a:lnSpc>
                <a:spcPct val="120000"/>
              </a:lnSpc>
            </a:pPr>
            <a:r>
              <a:rPr lang="en-US" sz="7400" dirty="0"/>
              <a:t>What do I do if I accidentally used my </a:t>
            </a:r>
            <a:r>
              <a:rPr lang="en-US" sz="7400" dirty="0" err="1"/>
              <a:t>Pcard</a:t>
            </a:r>
            <a:r>
              <a:rPr lang="en-US" sz="7400" dirty="0"/>
              <a:t> for a personal purchase</a:t>
            </a:r>
            <a:r>
              <a:rPr lang="en-US" sz="7400" dirty="0" smtClean="0"/>
              <a:t>? –</a:t>
            </a:r>
            <a:r>
              <a:rPr lang="en-US" sz="8000" dirty="0" smtClean="0"/>
              <a:t> </a:t>
            </a:r>
            <a:r>
              <a:rPr lang="en-US" sz="6400" dirty="0" smtClean="0"/>
              <a:t>Try to rectify the transaction at the point-of sale by getting a refund. Contact the </a:t>
            </a:r>
            <a:r>
              <a:rPr lang="en-US" sz="6400" dirty="0" err="1" smtClean="0"/>
              <a:t>Pcard</a:t>
            </a:r>
            <a:r>
              <a:rPr lang="en-US" sz="6400" dirty="0" smtClean="0"/>
              <a:t> Coordinator and type up a memo or email explaining what happened &amp; how you corrected it. A Self-Report memo/email will be sent to the Auditor’s Office. If the charge could not be credited, the amount will be paid back to the college and a copy of the deposit slip attached to the transaction in Oasis.  </a:t>
            </a:r>
            <a:endParaRPr lang="en-US" sz="8000" dirty="0"/>
          </a:p>
          <a:p>
            <a:pPr>
              <a:lnSpc>
                <a:spcPct val="120000"/>
              </a:lnSpc>
            </a:pPr>
            <a:r>
              <a:rPr lang="en-US" sz="7400" dirty="0"/>
              <a:t>What do I do if I need to Dispute a charge. </a:t>
            </a:r>
            <a:r>
              <a:rPr lang="en-US" sz="7400" dirty="0" smtClean="0"/>
              <a:t>– </a:t>
            </a:r>
            <a:r>
              <a:rPr lang="en-US" sz="6400" dirty="0" smtClean="0"/>
              <a:t>First contact the vendor and try to resolve the matter with Customer Support. If it cannot be resolved, then contact the </a:t>
            </a:r>
            <a:r>
              <a:rPr lang="en-US" sz="6400" dirty="0" err="1" smtClean="0"/>
              <a:t>Pcard</a:t>
            </a:r>
            <a:r>
              <a:rPr lang="en-US" sz="6400" dirty="0" smtClean="0"/>
              <a:t> Coordinator for further instructions.</a:t>
            </a:r>
            <a:endParaRPr lang="en-US" sz="6400" dirty="0"/>
          </a:p>
          <a:p>
            <a:pPr>
              <a:lnSpc>
                <a:spcPct val="120000"/>
              </a:lnSpc>
            </a:pPr>
            <a:r>
              <a:rPr lang="en-US" sz="7400" dirty="0"/>
              <a:t>What if I need to purchase something that is more than my currents spending limits would allow. </a:t>
            </a:r>
            <a:r>
              <a:rPr lang="en-US" sz="7400" dirty="0" smtClean="0"/>
              <a:t>– </a:t>
            </a:r>
            <a:r>
              <a:rPr lang="en-US" sz="6400" dirty="0" smtClean="0"/>
              <a:t>Have your supervisor or Area Vice President send an email to the </a:t>
            </a:r>
            <a:r>
              <a:rPr lang="en-US" sz="6400" dirty="0" err="1" smtClean="0"/>
              <a:t>Pcard</a:t>
            </a:r>
            <a:r>
              <a:rPr lang="en-US" sz="6400" dirty="0" smtClean="0"/>
              <a:t> Coordinator explaining the limit increases and when the amount should revert back. Allow for one to two days for the change.</a:t>
            </a:r>
            <a:endParaRPr lang="en-US" sz="6400" dirty="0"/>
          </a:p>
          <a:p>
            <a:endParaRPr lang="en-US" dirty="0"/>
          </a:p>
        </p:txBody>
      </p:sp>
    </p:spTree>
    <p:extLst>
      <p:ext uri="{BB962C8B-B14F-4D97-AF65-F5344CB8AC3E}">
        <p14:creationId xmlns:p14="http://schemas.microsoft.com/office/powerpoint/2010/main" val="3425289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lgn="ctr">
              <a:buNone/>
            </a:pPr>
            <a:endParaRPr lang="en-US" dirty="0" smtClean="0"/>
          </a:p>
          <a:p>
            <a:pPr marL="0" indent="0" algn="ctr">
              <a:buNone/>
            </a:pPr>
            <a:endParaRPr lang="en-US" dirty="0"/>
          </a:p>
          <a:p>
            <a:pPr marL="0" indent="0" algn="ctr">
              <a:buNone/>
            </a:pPr>
            <a:r>
              <a:rPr lang="en-US" sz="4400" dirty="0" smtClean="0"/>
              <a:t>QUESTIONS</a:t>
            </a:r>
            <a:endParaRPr lang="en-US" sz="4400" dirty="0"/>
          </a:p>
        </p:txBody>
      </p:sp>
    </p:spTree>
    <p:extLst>
      <p:ext uri="{BB962C8B-B14F-4D97-AF65-F5344CB8AC3E}">
        <p14:creationId xmlns:p14="http://schemas.microsoft.com/office/powerpoint/2010/main" val="399355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When is </a:t>
            </a:r>
            <a:r>
              <a:rPr lang="en-US" sz="3200" dirty="0"/>
              <a:t>a</a:t>
            </a:r>
            <a:r>
              <a:rPr lang="en-US" sz="3200" dirty="0" smtClean="0"/>
              <a:t> Requisition required?</a:t>
            </a:r>
            <a:endParaRPr lang="en-US" sz="3200" dirty="0"/>
          </a:p>
        </p:txBody>
      </p:sp>
      <p:sp>
        <p:nvSpPr>
          <p:cNvPr id="3" name="Content Placeholder 2"/>
          <p:cNvSpPr>
            <a:spLocks noGrp="1"/>
          </p:cNvSpPr>
          <p:nvPr>
            <p:ph idx="1"/>
          </p:nvPr>
        </p:nvSpPr>
        <p:spPr>
          <a:xfrm>
            <a:off x="457200" y="1600200"/>
            <a:ext cx="8229600" cy="4953000"/>
          </a:xfrm>
        </p:spPr>
        <p:txBody>
          <a:bodyPr>
            <a:noAutofit/>
          </a:bodyPr>
          <a:lstStyle/>
          <a:p>
            <a:pPr marL="0" lvl="1" indent="0">
              <a:buNone/>
            </a:pPr>
            <a:r>
              <a:rPr lang="en-US" sz="2000" dirty="0" smtClean="0"/>
              <a:t>A Requisition is required for all goods or services except for those listed below.</a:t>
            </a:r>
          </a:p>
          <a:p>
            <a:pPr marL="0" lvl="1" indent="0">
              <a:buNone/>
            </a:pPr>
            <a:endParaRPr lang="en-US" sz="1200" dirty="0" smtClean="0"/>
          </a:p>
          <a:p>
            <a:pPr marL="457200" lvl="1" indent="-457200">
              <a:buFont typeface="Arial" panose="020B0604020202020204" pitchFamily="34" charset="0"/>
              <a:buChar char="•"/>
            </a:pPr>
            <a:r>
              <a:rPr lang="en-US" sz="1800" dirty="0" smtClean="0"/>
              <a:t>College Postal Services &amp; Supplies.</a:t>
            </a:r>
          </a:p>
          <a:p>
            <a:pPr marL="0" lvl="1" indent="0">
              <a:buNone/>
            </a:pPr>
            <a:endParaRPr lang="en-US" sz="1800" dirty="0" smtClean="0"/>
          </a:p>
          <a:p>
            <a:pPr marL="457200" lvl="1" indent="-457200">
              <a:buFont typeface="Arial" panose="020B0604020202020204" pitchFamily="34" charset="0"/>
              <a:buChar char="•"/>
            </a:pPr>
            <a:r>
              <a:rPr lang="en-US" sz="1800" dirty="0" smtClean="0"/>
              <a:t>College Print Shop Services less than $500.00.</a:t>
            </a:r>
          </a:p>
          <a:p>
            <a:pPr marL="0" lvl="1" indent="0">
              <a:buNone/>
            </a:pPr>
            <a:endParaRPr lang="en-US" sz="1800" dirty="0"/>
          </a:p>
          <a:p>
            <a:pPr marL="457200" lvl="1" indent="-457200">
              <a:buFont typeface="Arial" panose="020B0604020202020204" pitchFamily="34" charset="0"/>
              <a:buChar char="•"/>
            </a:pPr>
            <a:r>
              <a:rPr lang="en-US" sz="1800" dirty="0" smtClean="0"/>
              <a:t>Fuel for Public Safety Vehicles, President’s Car, Shuttle Buses, College-Owned Vehicles enrolled in ARI, Non-ARI enrolled vehicles travelling locally where fuel is the only expense, and Small Equipment (mowers, blowers, etc…).</a:t>
            </a:r>
          </a:p>
          <a:p>
            <a:pPr marL="0" lvl="1" indent="0">
              <a:buNone/>
            </a:pPr>
            <a:endParaRPr lang="en-US" sz="1800" dirty="0" smtClean="0"/>
          </a:p>
          <a:p>
            <a:pPr marL="457200" lvl="1" indent="-457200">
              <a:buFont typeface="Arial" panose="020B0604020202020204" pitchFamily="34" charset="0"/>
              <a:buChar char="•"/>
            </a:pPr>
            <a:r>
              <a:rPr lang="en-US" sz="1800" dirty="0" smtClean="0"/>
              <a:t>Other exceptions are listed in the Business Office Operating Policies and Procedures but, do not generally pertain to most Units.</a:t>
            </a:r>
          </a:p>
          <a:p>
            <a:pPr marL="457200" lvl="1" indent="-457200">
              <a:buFont typeface="Arial" panose="020B0604020202020204" pitchFamily="34" charset="0"/>
              <a:buChar char="•"/>
            </a:pPr>
            <a:endParaRPr lang="en-US" sz="1800" dirty="0"/>
          </a:p>
          <a:p>
            <a:pPr marL="0" lvl="1" indent="0">
              <a:buNone/>
            </a:pPr>
            <a:r>
              <a:rPr lang="en-US" sz="1800" dirty="0" smtClean="0"/>
              <a:t>The </a:t>
            </a:r>
            <a:r>
              <a:rPr lang="en-US" sz="1800" dirty="0"/>
              <a:t>D</a:t>
            </a:r>
            <a:r>
              <a:rPr lang="en-US" sz="1800" dirty="0" smtClean="0"/>
              <a:t>epartment is responsible for preparing the Requisition and obtaining all of the required departmental signatures</a:t>
            </a:r>
            <a:r>
              <a:rPr lang="en-US" sz="1800" dirty="0"/>
              <a:t> </a:t>
            </a:r>
            <a:r>
              <a:rPr lang="en-US" sz="1800" dirty="0" smtClean="0"/>
              <a:t>except for the President’s signature.</a:t>
            </a:r>
            <a:endParaRPr lang="en-US" sz="1800" dirty="0"/>
          </a:p>
          <a:p>
            <a:pPr marL="57150" indent="0">
              <a:buNone/>
            </a:pPr>
            <a:endParaRPr lang="en-US" dirty="0" smtClean="0"/>
          </a:p>
        </p:txBody>
      </p:sp>
    </p:spTree>
    <p:extLst>
      <p:ext uri="{BB962C8B-B14F-4D97-AF65-F5344CB8AC3E}">
        <p14:creationId xmlns:p14="http://schemas.microsoft.com/office/powerpoint/2010/main" val="4079874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How do I Complete &amp; Submit a Requisition?</a:t>
            </a:r>
            <a:endParaRPr lang="en-US" sz="3600" dirty="0"/>
          </a:p>
        </p:txBody>
      </p:sp>
      <p:sp>
        <p:nvSpPr>
          <p:cNvPr id="3" name="Content Placeholder 2"/>
          <p:cNvSpPr>
            <a:spLocks noGrp="1"/>
          </p:cNvSpPr>
          <p:nvPr>
            <p:ph idx="1"/>
          </p:nvPr>
        </p:nvSpPr>
        <p:spPr>
          <a:xfrm>
            <a:off x="152400" y="1676400"/>
            <a:ext cx="4419600" cy="4876800"/>
          </a:xfrm>
        </p:spPr>
        <p:txBody>
          <a:bodyPr>
            <a:noAutofit/>
          </a:bodyPr>
          <a:lstStyle/>
          <a:p>
            <a:r>
              <a:rPr lang="en-US" sz="2000" dirty="0" smtClean="0"/>
              <a:t>Complete all applicable fields.</a:t>
            </a:r>
          </a:p>
          <a:p>
            <a:r>
              <a:rPr lang="en-US" sz="2000" dirty="0" smtClean="0"/>
              <a:t>Provide a meaningful purpose.</a:t>
            </a:r>
          </a:p>
          <a:p>
            <a:r>
              <a:rPr lang="en-US" sz="2000" dirty="0" smtClean="0"/>
              <a:t>Make sure the funding information is accurate (Sec. 7).</a:t>
            </a:r>
          </a:p>
          <a:p>
            <a:r>
              <a:rPr lang="en-US" sz="2000" dirty="0" smtClean="0"/>
              <a:t>Make sure the purchase will be tax exempt.</a:t>
            </a:r>
          </a:p>
          <a:p>
            <a:r>
              <a:rPr lang="en-US" sz="2000" dirty="0" smtClean="0"/>
              <a:t>Include Shipping, Handling, Payment Processing Fee or other charges.</a:t>
            </a:r>
          </a:p>
          <a:p>
            <a:r>
              <a:rPr lang="en-US" sz="2000" dirty="0" smtClean="0"/>
              <a:t>Attach supporting documentation.</a:t>
            </a:r>
          </a:p>
          <a:p>
            <a:r>
              <a:rPr lang="en-US" sz="2000" dirty="0" smtClean="0"/>
              <a:t>Obtain the required departmental signatures except the President’s signature.</a:t>
            </a:r>
          </a:p>
          <a:p>
            <a:r>
              <a:rPr lang="en-US" sz="2000" dirty="0" smtClean="0"/>
              <a:t>Email to </a:t>
            </a:r>
            <a:r>
              <a:rPr lang="en-US" sz="2000" dirty="0" smtClean="0">
                <a:hlinkClick r:id="rId3"/>
              </a:rPr>
              <a:t>Requisition@glenville.edu</a:t>
            </a:r>
            <a:endParaRPr lang="en-US" sz="2000" dirty="0" smtClean="0"/>
          </a:p>
          <a:p>
            <a:pPr marL="0" indent="0">
              <a:buNone/>
            </a:pPr>
            <a:endParaRPr lang="en-US" sz="2400" dirty="0" smtClean="0"/>
          </a:p>
        </p:txBody>
      </p:sp>
      <p:pic>
        <p:nvPicPr>
          <p:cNvPr id="4" name="Picture 3"/>
          <p:cNvPicPr>
            <a:picLocks noChangeAspect="1"/>
          </p:cNvPicPr>
          <p:nvPr/>
        </p:nvPicPr>
        <p:blipFill>
          <a:blip r:embed="rId4"/>
          <a:stretch>
            <a:fillRect/>
          </a:stretch>
        </p:blipFill>
        <p:spPr>
          <a:xfrm>
            <a:off x="4572000" y="1417638"/>
            <a:ext cx="4572001" cy="5364162"/>
          </a:xfrm>
          <a:prstGeom prst="rect">
            <a:avLst/>
          </a:prstGeom>
        </p:spPr>
      </p:pic>
    </p:spTree>
    <p:extLst>
      <p:ext uri="{BB962C8B-B14F-4D97-AF65-F5344CB8AC3E}">
        <p14:creationId xmlns:p14="http://schemas.microsoft.com/office/powerpoint/2010/main" val="99834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200" dirty="0" smtClean="0"/>
              <a:t>What type of Supporting Documentation is required for a Requisition?</a:t>
            </a:r>
            <a:endParaRPr lang="en-US" sz="3200" dirty="0"/>
          </a:p>
        </p:txBody>
      </p:sp>
      <p:sp>
        <p:nvSpPr>
          <p:cNvPr id="3" name="Content Placeholder 2"/>
          <p:cNvSpPr>
            <a:spLocks noGrp="1"/>
          </p:cNvSpPr>
          <p:nvPr>
            <p:ph idx="1"/>
          </p:nvPr>
        </p:nvSpPr>
        <p:spPr/>
        <p:txBody>
          <a:bodyPr>
            <a:noAutofit/>
          </a:bodyPr>
          <a:lstStyle/>
          <a:p>
            <a:endParaRPr lang="en-US" sz="2400" dirty="0" smtClean="0"/>
          </a:p>
          <a:p>
            <a:r>
              <a:rPr lang="en-US" sz="2400" dirty="0" smtClean="0"/>
              <a:t>A detailed </a:t>
            </a:r>
            <a:r>
              <a:rPr lang="en-US" sz="2400" dirty="0"/>
              <a:t>shopping cart </a:t>
            </a:r>
            <a:r>
              <a:rPr lang="en-US" sz="2400" dirty="0" smtClean="0"/>
              <a:t>printout.</a:t>
            </a:r>
          </a:p>
          <a:p>
            <a:r>
              <a:rPr lang="en-US" sz="2400" dirty="0" smtClean="0"/>
              <a:t>A copy </a:t>
            </a:r>
            <a:r>
              <a:rPr lang="en-US" sz="2400" dirty="0"/>
              <a:t>of an </a:t>
            </a:r>
            <a:r>
              <a:rPr lang="en-US" sz="2400" dirty="0" smtClean="0"/>
              <a:t>invoice.</a:t>
            </a:r>
          </a:p>
          <a:p>
            <a:r>
              <a:rPr lang="en-US" sz="2400" dirty="0" smtClean="0"/>
              <a:t>A registration form.</a:t>
            </a:r>
          </a:p>
          <a:p>
            <a:r>
              <a:rPr lang="en-US" sz="2400" dirty="0" smtClean="0"/>
              <a:t>An estimate, proposal, quote, bid, agreement, contract…</a:t>
            </a:r>
          </a:p>
          <a:p>
            <a:r>
              <a:rPr lang="en-US" sz="2400" dirty="0" smtClean="0"/>
              <a:t>Other types may be required or accepted.</a:t>
            </a:r>
          </a:p>
        </p:txBody>
      </p:sp>
    </p:spTree>
    <p:extLst>
      <p:ext uri="{BB962C8B-B14F-4D97-AF65-F5344CB8AC3E}">
        <p14:creationId xmlns:p14="http://schemas.microsoft.com/office/powerpoint/2010/main" val="3291841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I know when a Requisition is approved?</a:t>
            </a:r>
            <a:endParaRPr lang="en-US" sz="3200"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The Unit will receive a copy of the Requisition via email indicating if the Requisition is approved or not approved.</a:t>
            </a:r>
          </a:p>
          <a:p>
            <a:pPr marL="0" indent="0">
              <a:buNone/>
            </a:pPr>
            <a:endParaRPr lang="en-US" sz="2400" dirty="0" smtClean="0"/>
          </a:p>
          <a:p>
            <a:r>
              <a:rPr lang="en-US" sz="2400" dirty="0" smtClean="0"/>
              <a:t>The Unit will work with the appropriate Business Office staff to resolve any issues until the Requisition is either approved or canceled.</a:t>
            </a:r>
            <a:endParaRPr lang="en-US" sz="2400" dirty="0"/>
          </a:p>
        </p:txBody>
      </p:sp>
    </p:spTree>
    <p:extLst>
      <p:ext uri="{BB962C8B-B14F-4D97-AF65-F5344CB8AC3E}">
        <p14:creationId xmlns:p14="http://schemas.microsoft.com/office/powerpoint/2010/main" val="385887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When does a Requisition have to be revised?</a:t>
            </a:r>
            <a:endParaRPr lang="en-US" sz="3200" dirty="0"/>
          </a:p>
        </p:txBody>
      </p:sp>
      <p:sp>
        <p:nvSpPr>
          <p:cNvPr id="5" name="Content Placeholder 4"/>
          <p:cNvSpPr>
            <a:spLocks noGrp="1"/>
          </p:cNvSpPr>
          <p:nvPr>
            <p:ph idx="1"/>
          </p:nvPr>
        </p:nvSpPr>
        <p:spPr/>
        <p:txBody>
          <a:bodyPr>
            <a:normAutofit/>
          </a:bodyPr>
          <a:lstStyle/>
          <a:p>
            <a:endParaRPr lang="en-US" sz="2400" dirty="0" smtClean="0"/>
          </a:p>
          <a:p>
            <a:r>
              <a:rPr lang="en-US" sz="2400" dirty="0" smtClean="0"/>
              <a:t>If </a:t>
            </a:r>
            <a:r>
              <a:rPr lang="en-US" sz="2400" dirty="0"/>
              <a:t>the dollar amount </a:t>
            </a:r>
            <a:r>
              <a:rPr lang="en-US" sz="2400" dirty="0" smtClean="0"/>
              <a:t>increases </a:t>
            </a:r>
            <a:r>
              <a:rPr lang="en-US" sz="2400" dirty="0"/>
              <a:t>more than twenty-five (25) dollars for goods or services that are </a:t>
            </a:r>
            <a:r>
              <a:rPr lang="en-US" sz="2400" dirty="0" smtClean="0"/>
              <a:t>already </a:t>
            </a:r>
            <a:r>
              <a:rPr lang="en-US" sz="2400" dirty="0"/>
              <a:t>listed on the </a:t>
            </a:r>
            <a:r>
              <a:rPr lang="en-US" sz="2400" dirty="0" smtClean="0"/>
              <a:t>Requisition.</a:t>
            </a:r>
          </a:p>
          <a:p>
            <a:pPr marL="0" indent="0">
              <a:buNone/>
            </a:pPr>
            <a:endParaRPr lang="en-US" sz="2400" dirty="0" smtClean="0"/>
          </a:p>
          <a:p>
            <a:r>
              <a:rPr lang="en-US" sz="2400" dirty="0" smtClean="0"/>
              <a:t>The </a:t>
            </a:r>
            <a:r>
              <a:rPr lang="en-US" sz="2400" dirty="0"/>
              <a:t>most common reason for revising a </a:t>
            </a:r>
            <a:r>
              <a:rPr lang="en-US" sz="2400" dirty="0" smtClean="0"/>
              <a:t>Requisition </a:t>
            </a:r>
            <a:r>
              <a:rPr lang="en-US" sz="2400" dirty="0"/>
              <a:t>is </a:t>
            </a:r>
            <a:r>
              <a:rPr lang="en-US" sz="2400" dirty="0" smtClean="0"/>
              <a:t>shipping </a:t>
            </a:r>
            <a:r>
              <a:rPr lang="en-US" sz="2400" dirty="0"/>
              <a:t>and </a:t>
            </a:r>
            <a:r>
              <a:rPr lang="en-US" sz="2400" dirty="0" smtClean="0"/>
              <a:t>handling.</a:t>
            </a:r>
            <a:endParaRPr lang="en-US" sz="2400" dirty="0"/>
          </a:p>
          <a:p>
            <a:pPr marL="0" indent="0">
              <a:buNone/>
            </a:pPr>
            <a:endParaRPr lang="en-US" dirty="0"/>
          </a:p>
        </p:txBody>
      </p:sp>
    </p:spTree>
    <p:extLst>
      <p:ext uri="{BB962C8B-B14F-4D97-AF65-F5344CB8AC3E}">
        <p14:creationId xmlns:p14="http://schemas.microsoft.com/office/powerpoint/2010/main" val="172090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3009</TotalTime>
  <Words>2700</Words>
  <Application>Microsoft Office PowerPoint</Application>
  <PresentationFormat>On-screen Show (4:3)</PresentationFormat>
  <Paragraphs>319</Paragraphs>
  <Slides>47</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Goudy Old Style</vt:lpstr>
      <vt:lpstr>Office Theme</vt:lpstr>
      <vt:lpstr>Business &amp; Finance  Policies &amp; Procedures Training</vt:lpstr>
      <vt:lpstr>Purchasing</vt:lpstr>
      <vt:lpstr>What is the difference between a Purchase Requisition, a Purchase Order, and a Change Order</vt:lpstr>
      <vt:lpstr>Purchase Requisitions</vt:lpstr>
      <vt:lpstr>When is a Requisition required?</vt:lpstr>
      <vt:lpstr>How do I Complete &amp; Submit a Requisition?</vt:lpstr>
      <vt:lpstr>What type of Supporting Documentation is required for a Requisition?</vt:lpstr>
      <vt:lpstr>How do I know when a Requisition is approved?</vt:lpstr>
      <vt:lpstr>When does a Requisition have to be revised?</vt:lpstr>
      <vt:lpstr>How do I revise a Requisition?</vt:lpstr>
      <vt:lpstr>Purchase Orders &amp; Change Orders</vt:lpstr>
      <vt:lpstr>What is the purpose/benefit of a Purchase Order?</vt:lpstr>
      <vt:lpstr>When is a Purchase Order or a Change Order required?</vt:lpstr>
      <vt:lpstr>What Supporting Documentation is required for a Purchase Order?</vt:lpstr>
      <vt:lpstr>What is the process if a Purchase Order is required?</vt:lpstr>
      <vt:lpstr>What is the process if a Purchase Order is not required?</vt:lpstr>
      <vt:lpstr>Receiving</vt:lpstr>
      <vt:lpstr>When is a Receiving Report required?</vt:lpstr>
      <vt:lpstr>ACCOUNTS PAYABLE</vt:lpstr>
      <vt:lpstr>Who Orders?  Who Pays?</vt:lpstr>
      <vt:lpstr>Who Orders?  Who Pays? </vt:lpstr>
      <vt:lpstr>What documentation does Accounts Payable require?</vt:lpstr>
      <vt:lpstr>What is the Approval Process for Invoices? </vt:lpstr>
      <vt:lpstr>What is the Processing Time for Payment of Invoices? </vt:lpstr>
      <vt:lpstr>TRAVEL</vt:lpstr>
      <vt:lpstr>How do I get reimbursed for my Travel Expenses? </vt:lpstr>
      <vt:lpstr>How do I complete the TES? </vt:lpstr>
      <vt:lpstr>What supporting documentation is required for Travel?</vt:lpstr>
      <vt:lpstr>When are Travel Expense Account Settlements Due? </vt:lpstr>
      <vt:lpstr>Purchasing Card (Pcard)</vt:lpstr>
      <vt:lpstr>How do I get a Pcard?</vt:lpstr>
      <vt:lpstr>What are my Responsibilities &amp; Duties?</vt:lpstr>
      <vt:lpstr>IMPORTANT REMINDERS!!</vt:lpstr>
      <vt:lpstr>What are the Pcard Deadlines?</vt:lpstr>
      <vt:lpstr>How do I reconcile my Pcard in Oasis?</vt:lpstr>
      <vt:lpstr>What is the Pcard Documentation?</vt:lpstr>
      <vt:lpstr>Purchasing Card (Pcard)</vt:lpstr>
      <vt:lpstr>Documentation - Receipts</vt:lpstr>
      <vt:lpstr>Prize Request/Award Sample</vt:lpstr>
      <vt:lpstr>Receiving Report Sample</vt:lpstr>
      <vt:lpstr>Log Sheet Sample</vt:lpstr>
      <vt:lpstr>Purchasing Card (Pcard)</vt:lpstr>
      <vt:lpstr>OASIS – TOP SECTION</vt:lpstr>
      <vt:lpstr>OASIS – MIDDLE SECTION</vt:lpstr>
      <vt:lpstr>OASIS – BOTTOM SECTION</vt:lpstr>
      <vt:lpstr>Frequently Asked Questions</vt:lpstr>
      <vt:lpstr>PowerPoint Presentation</vt:lpstr>
    </vt:vector>
  </TitlesOfParts>
  <Company>Glenville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dustin.crutchfield</dc:creator>
  <cp:lastModifiedBy>Joyce E. Riddle</cp:lastModifiedBy>
  <cp:revision>450</cp:revision>
  <cp:lastPrinted>2021-07-20T19:15:02Z</cp:lastPrinted>
  <dcterms:created xsi:type="dcterms:W3CDTF">2013-01-08T21:28:39Z</dcterms:created>
  <dcterms:modified xsi:type="dcterms:W3CDTF">2021-07-23T12:41:14Z</dcterms:modified>
</cp:coreProperties>
</file>