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10" r:id="rId3"/>
    <p:sldId id="286" r:id="rId4"/>
    <p:sldId id="287" r:id="rId5"/>
    <p:sldId id="288" r:id="rId6"/>
    <p:sldId id="290" r:id="rId7"/>
    <p:sldId id="291" r:id="rId8"/>
    <p:sldId id="312" r:id="rId9"/>
    <p:sldId id="292" r:id="rId10"/>
    <p:sldId id="293" r:id="rId11"/>
    <p:sldId id="296" r:id="rId12"/>
    <p:sldId id="295" r:id="rId13"/>
    <p:sldId id="294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13" r:id="rId24"/>
    <p:sldId id="311" r:id="rId25"/>
    <p:sldId id="306" r:id="rId26"/>
    <p:sldId id="307" r:id="rId27"/>
    <p:sldId id="308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3641E2-1ED9-405C-A4FF-4532F15C2B79}" v="1" dt="2024-06-12T22:04:20.5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57" d="100"/>
          <a:sy n="57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CF5D1F-0611-4650-BA83-CB47E02B1B47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9C96EC-9801-4CFD-AAA1-AD2E048F6ADA}">
      <dgm:prSet phldr="0" custT="1"/>
      <dgm:spPr/>
      <dgm:t>
        <a:bodyPr/>
        <a:lstStyle/>
        <a:p>
          <a:pPr algn="ctr"/>
          <a:r>
            <a:rPr lang="en-US" sz="1600" b="1" dirty="0">
              <a:latin typeface="Calibri Light" panose="020F0302020204030204"/>
            </a:rPr>
            <a:t>Courses:</a:t>
          </a:r>
          <a:endParaRPr lang="en-US" sz="1600" b="1" dirty="0"/>
        </a:p>
      </dgm:t>
    </dgm:pt>
    <dgm:pt modelId="{4D99CDB2-E293-4DB2-940B-7F9DC44FB30F}" type="parTrans" cxnId="{6A243EC7-277C-4E49-AEE9-28006678D265}">
      <dgm:prSet/>
      <dgm:spPr/>
      <dgm:t>
        <a:bodyPr/>
        <a:lstStyle/>
        <a:p>
          <a:endParaRPr lang="en-US"/>
        </a:p>
      </dgm:t>
    </dgm:pt>
    <dgm:pt modelId="{0E823C6C-470F-40BB-B730-74D71FD1A4CE}" type="sibTrans" cxnId="{6A243EC7-277C-4E49-AEE9-28006678D265}">
      <dgm:prSet/>
      <dgm:spPr/>
      <dgm:t>
        <a:bodyPr/>
        <a:lstStyle/>
        <a:p>
          <a:endParaRPr lang="en-US"/>
        </a:p>
      </dgm:t>
    </dgm:pt>
    <dgm:pt modelId="{125459F4-2CE8-4913-B329-F1B5800CE783}">
      <dgm:prSet/>
      <dgm:spPr/>
      <dgm:t>
        <a:bodyPr/>
        <a:lstStyle/>
        <a:p>
          <a:r>
            <a:rPr lang="en-US" b="1" dirty="0"/>
            <a:t>CRJU 105 Interviewing and Report Writing</a:t>
          </a:r>
        </a:p>
      </dgm:t>
    </dgm:pt>
    <dgm:pt modelId="{1562E049-97C6-48D8-854A-0E9E8411469E}" type="parTrans" cxnId="{5A0D31D2-9559-40EF-A337-7EF01A5E9648}">
      <dgm:prSet/>
      <dgm:spPr/>
      <dgm:t>
        <a:bodyPr/>
        <a:lstStyle/>
        <a:p>
          <a:endParaRPr lang="en-US"/>
        </a:p>
      </dgm:t>
    </dgm:pt>
    <dgm:pt modelId="{338C68E1-706F-4EEB-B7CB-B22759F4FA04}" type="sibTrans" cxnId="{5A0D31D2-9559-40EF-A337-7EF01A5E9648}">
      <dgm:prSet/>
      <dgm:spPr/>
      <dgm:t>
        <a:bodyPr/>
        <a:lstStyle/>
        <a:p>
          <a:endParaRPr lang="en-US"/>
        </a:p>
      </dgm:t>
    </dgm:pt>
    <dgm:pt modelId="{23C481E0-F91B-4E5E-AF2F-C1505EE1DC02}">
      <dgm:prSet/>
      <dgm:spPr/>
      <dgm:t>
        <a:bodyPr/>
        <a:lstStyle/>
        <a:p>
          <a:r>
            <a:rPr lang="en-US" b="1" dirty="0"/>
            <a:t>CRJU 111 Intro to Criminal Justice</a:t>
          </a:r>
        </a:p>
      </dgm:t>
    </dgm:pt>
    <dgm:pt modelId="{BC0EE62C-B487-4F7C-AD69-C200AB62CA98}" type="parTrans" cxnId="{A0F8D095-A905-462B-AFF8-7D09F5ADF5D8}">
      <dgm:prSet/>
      <dgm:spPr/>
      <dgm:t>
        <a:bodyPr/>
        <a:lstStyle/>
        <a:p>
          <a:endParaRPr lang="en-US"/>
        </a:p>
      </dgm:t>
    </dgm:pt>
    <dgm:pt modelId="{2F5D18C1-9194-40AE-B1B1-33EFA6B6F01F}" type="sibTrans" cxnId="{A0F8D095-A905-462B-AFF8-7D09F5ADF5D8}">
      <dgm:prSet/>
      <dgm:spPr/>
      <dgm:t>
        <a:bodyPr/>
        <a:lstStyle/>
        <a:p>
          <a:endParaRPr lang="en-US"/>
        </a:p>
      </dgm:t>
    </dgm:pt>
    <dgm:pt modelId="{D3A9F10C-A308-4D3B-9F76-127D013CC4CC}">
      <dgm:prSet/>
      <dgm:spPr/>
      <dgm:t>
        <a:bodyPr/>
        <a:lstStyle/>
        <a:p>
          <a:r>
            <a:rPr lang="en-US" b="1" dirty="0"/>
            <a:t>CRJU 215 Crime Scene Mgt.</a:t>
          </a:r>
        </a:p>
      </dgm:t>
    </dgm:pt>
    <dgm:pt modelId="{977F419C-3795-476B-916B-59CBF145A4DF}" type="parTrans" cxnId="{DECEA62F-2052-4DE3-90B7-5434D8B20A47}">
      <dgm:prSet/>
      <dgm:spPr/>
      <dgm:t>
        <a:bodyPr/>
        <a:lstStyle/>
        <a:p>
          <a:endParaRPr lang="en-US"/>
        </a:p>
      </dgm:t>
    </dgm:pt>
    <dgm:pt modelId="{8C6BED45-3415-459A-8E7E-F05B980DBA16}" type="sibTrans" cxnId="{DECEA62F-2052-4DE3-90B7-5434D8B20A47}">
      <dgm:prSet/>
      <dgm:spPr/>
      <dgm:t>
        <a:bodyPr/>
        <a:lstStyle/>
        <a:p>
          <a:endParaRPr lang="en-US"/>
        </a:p>
      </dgm:t>
    </dgm:pt>
    <dgm:pt modelId="{8D3E2790-39B7-4838-B30B-EC75C5501A6C}">
      <dgm:prSet/>
      <dgm:spPr/>
      <dgm:t>
        <a:bodyPr/>
        <a:lstStyle/>
        <a:p>
          <a:r>
            <a:rPr lang="en-US" b="1" dirty="0"/>
            <a:t>CRJU 222 Police Practices and Procedures</a:t>
          </a:r>
        </a:p>
      </dgm:t>
    </dgm:pt>
    <dgm:pt modelId="{789C4AC5-A1AD-4F8E-B0F4-2FA358D0CCA0}" type="parTrans" cxnId="{6FBF31BE-1C5D-4E43-B9ED-BC7BBED319AC}">
      <dgm:prSet/>
      <dgm:spPr/>
      <dgm:t>
        <a:bodyPr/>
        <a:lstStyle/>
        <a:p>
          <a:endParaRPr lang="en-US"/>
        </a:p>
      </dgm:t>
    </dgm:pt>
    <dgm:pt modelId="{45C160A8-7231-40ED-AA94-5B3FAD01895C}" type="sibTrans" cxnId="{6FBF31BE-1C5D-4E43-B9ED-BC7BBED319AC}">
      <dgm:prSet/>
      <dgm:spPr/>
      <dgm:t>
        <a:bodyPr/>
        <a:lstStyle/>
        <a:p>
          <a:endParaRPr lang="en-US"/>
        </a:p>
      </dgm:t>
    </dgm:pt>
    <dgm:pt modelId="{3670823D-8187-4992-8795-FF3785F9A38F}">
      <dgm:prSet/>
      <dgm:spPr/>
      <dgm:t>
        <a:bodyPr/>
        <a:lstStyle/>
        <a:p>
          <a:r>
            <a:rPr lang="en-US" b="1" dirty="0"/>
            <a:t>CRJU 223 Corrections</a:t>
          </a:r>
        </a:p>
      </dgm:t>
    </dgm:pt>
    <dgm:pt modelId="{D28C0046-3962-49B6-A1D0-0800D08D4008}" type="parTrans" cxnId="{F5C5E64D-FA6C-4A00-AF1F-65A4DC3213F8}">
      <dgm:prSet/>
      <dgm:spPr/>
      <dgm:t>
        <a:bodyPr/>
        <a:lstStyle/>
        <a:p>
          <a:endParaRPr lang="en-US"/>
        </a:p>
      </dgm:t>
    </dgm:pt>
    <dgm:pt modelId="{74CED4DD-B889-4821-AA6C-6604B5881057}" type="sibTrans" cxnId="{F5C5E64D-FA6C-4A00-AF1F-65A4DC3213F8}">
      <dgm:prSet/>
      <dgm:spPr/>
      <dgm:t>
        <a:bodyPr/>
        <a:lstStyle/>
        <a:p>
          <a:endParaRPr lang="en-US"/>
        </a:p>
      </dgm:t>
    </dgm:pt>
    <dgm:pt modelId="{0365C2C1-3D5E-49E7-8E13-CB93D9204AA5}">
      <dgm:prSet/>
      <dgm:spPr/>
      <dgm:t>
        <a:bodyPr/>
        <a:lstStyle/>
        <a:p>
          <a:r>
            <a:rPr lang="en-US" b="1" dirty="0"/>
            <a:t>CRJU 231 Community Oriented Policing (or)</a:t>
          </a:r>
        </a:p>
      </dgm:t>
    </dgm:pt>
    <dgm:pt modelId="{8C6904A5-B585-4A7D-B20F-AF87757D454D}" type="parTrans" cxnId="{3A6BC792-4358-4179-82EF-848B7499BCF5}">
      <dgm:prSet/>
      <dgm:spPr/>
      <dgm:t>
        <a:bodyPr/>
        <a:lstStyle/>
        <a:p>
          <a:endParaRPr lang="en-US"/>
        </a:p>
      </dgm:t>
    </dgm:pt>
    <dgm:pt modelId="{69A8C297-F7E4-418E-8384-B5065365A5A1}" type="sibTrans" cxnId="{3A6BC792-4358-4179-82EF-848B7499BCF5}">
      <dgm:prSet/>
      <dgm:spPr/>
      <dgm:t>
        <a:bodyPr/>
        <a:lstStyle/>
        <a:p>
          <a:endParaRPr lang="en-US"/>
        </a:p>
      </dgm:t>
    </dgm:pt>
    <dgm:pt modelId="{BE116322-CD4F-4BD0-97D2-692BDDF5FD90}">
      <dgm:prSet/>
      <dgm:spPr/>
      <dgm:t>
        <a:bodyPr/>
        <a:lstStyle/>
        <a:p>
          <a:r>
            <a:rPr lang="en-US" b="1" dirty="0"/>
            <a:t>CRJU 251 Probation and Parole</a:t>
          </a:r>
        </a:p>
      </dgm:t>
    </dgm:pt>
    <dgm:pt modelId="{68E5377D-0E26-41D7-8AC7-3D0170691CBA}" type="parTrans" cxnId="{95640F52-72EC-4663-B0D4-3EB1A6ABD993}">
      <dgm:prSet/>
      <dgm:spPr/>
      <dgm:t>
        <a:bodyPr/>
        <a:lstStyle/>
        <a:p>
          <a:endParaRPr lang="en-US"/>
        </a:p>
      </dgm:t>
    </dgm:pt>
    <dgm:pt modelId="{1EE4AD6C-DA35-4F66-8D7F-43102E858A5B}" type="sibTrans" cxnId="{95640F52-72EC-4663-B0D4-3EB1A6ABD993}">
      <dgm:prSet/>
      <dgm:spPr/>
      <dgm:t>
        <a:bodyPr/>
        <a:lstStyle/>
        <a:p>
          <a:endParaRPr lang="en-US"/>
        </a:p>
      </dgm:t>
    </dgm:pt>
    <dgm:pt modelId="{B731CBD5-5EB7-434E-B8E7-127D68D8CAB4}">
      <dgm:prSet/>
      <dgm:spPr/>
      <dgm:t>
        <a:bodyPr/>
        <a:lstStyle/>
        <a:p>
          <a:r>
            <a:rPr lang="en-US" b="1" dirty="0"/>
            <a:t>CRJU 232 Criminal Evidence and Procedures</a:t>
          </a:r>
        </a:p>
      </dgm:t>
    </dgm:pt>
    <dgm:pt modelId="{6F53CB1F-B717-4CA9-940F-7324E31D7AEA}" type="parTrans" cxnId="{A699F17A-B4B9-4B5B-B0C1-973EB93760E2}">
      <dgm:prSet/>
      <dgm:spPr/>
      <dgm:t>
        <a:bodyPr/>
        <a:lstStyle/>
        <a:p>
          <a:endParaRPr lang="en-US"/>
        </a:p>
      </dgm:t>
    </dgm:pt>
    <dgm:pt modelId="{6A92D7DC-0484-4E72-9176-1F7AD9180D6D}" type="sibTrans" cxnId="{A699F17A-B4B9-4B5B-B0C1-973EB93760E2}">
      <dgm:prSet/>
      <dgm:spPr/>
      <dgm:t>
        <a:bodyPr/>
        <a:lstStyle/>
        <a:p>
          <a:endParaRPr lang="en-US"/>
        </a:p>
      </dgm:t>
    </dgm:pt>
    <dgm:pt modelId="{687D6F81-2E29-47E6-B0B7-B56C0AB122DF}">
      <dgm:prSet/>
      <dgm:spPr/>
      <dgm:t>
        <a:bodyPr/>
        <a:lstStyle/>
        <a:p>
          <a:r>
            <a:rPr lang="en-US" b="1" dirty="0"/>
            <a:t>CRJU 293 Juvenile Justice</a:t>
          </a:r>
        </a:p>
      </dgm:t>
    </dgm:pt>
    <dgm:pt modelId="{54432DFE-D11A-4E21-8AC6-282E05270E42}" type="parTrans" cxnId="{4ED0243E-37C1-49CB-8EEE-0BC3718B1F92}">
      <dgm:prSet/>
      <dgm:spPr/>
      <dgm:t>
        <a:bodyPr/>
        <a:lstStyle/>
        <a:p>
          <a:endParaRPr lang="en-US"/>
        </a:p>
      </dgm:t>
    </dgm:pt>
    <dgm:pt modelId="{E7DE12A3-178D-4747-B029-408C762BDB51}" type="sibTrans" cxnId="{4ED0243E-37C1-49CB-8EEE-0BC3718B1F92}">
      <dgm:prSet/>
      <dgm:spPr/>
      <dgm:t>
        <a:bodyPr/>
        <a:lstStyle/>
        <a:p>
          <a:endParaRPr lang="en-US"/>
        </a:p>
      </dgm:t>
    </dgm:pt>
    <dgm:pt modelId="{15541849-CDDF-4432-967A-5F5954375E06}">
      <dgm:prSet/>
      <dgm:spPr/>
      <dgm:t>
        <a:bodyPr/>
        <a:lstStyle/>
        <a:p>
          <a:r>
            <a:rPr lang="en-US" b="1" dirty="0"/>
            <a:t>CRJU 297 Internship I</a:t>
          </a:r>
        </a:p>
      </dgm:t>
    </dgm:pt>
    <dgm:pt modelId="{CD98FC5E-ACF3-4D8C-A3E4-2A4BCEE84519}" type="parTrans" cxnId="{67B4D474-6AFD-41FF-B05E-06D7C4F2EC64}">
      <dgm:prSet/>
      <dgm:spPr/>
      <dgm:t>
        <a:bodyPr/>
        <a:lstStyle/>
        <a:p>
          <a:endParaRPr lang="en-US"/>
        </a:p>
      </dgm:t>
    </dgm:pt>
    <dgm:pt modelId="{731DA3D0-A8B6-44E9-80F1-46352664CE46}" type="sibTrans" cxnId="{67B4D474-6AFD-41FF-B05E-06D7C4F2EC64}">
      <dgm:prSet/>
      <dgm:spPr/>
      <dgm:t>
        <a:bodyPr/>
        <a:lstStyle/>
        <a:p>
          <a:endParaRPr lang="en-US"/>
        </a:p>
      </dgm:t>
    </dgm:pt>
    <dgm:pt modelId="{D9DC9B5F-EA56-4065-B549-8AF1BDACF558}" type="pres">
      <dgm:prSet presAssocID="{48CF5D1F-0611-4650-BA83-CB47E02B1B47}" presName="linear" presStyleCnt="0">
        <dgm:presLayoutVars>
          <dgm:animLvl val="lvl"/>
          <dgm:resizeHandles val="exact"/>
        </dgm:presLayoutVars>
      </dgm:prSet>
      <dgm:spPr/>
    </dgm:pt>
    <dgm:pt modelId="{9836213C-6804-4F5F-AAE6-4ED4A0FB7975}" type="pres">
      <dgm:prSet presAssocID="{449C96EC-9801-4CFD-AAA1-AD2E048F6ADA}" presName="parentText" presStyleLbl="node1" presStyleIdx="0" presStyleCnt="11">
        <dgm:presLayoutVars>
          <dgm:chMax val="0"/>
          <dgm:bulletEnabled val="1"/>
        </dgm:presLayoutVars>
      </dgm:prSet>
      <dgm:spPr/>
    </dgm:pt>
    <dgm:pt modelId="{DB225AB3-82DC-4183-B7DC-8401CD847D3D}" type="pres">
      <dgm:prSet presAssocID="{0E823C6C-470F-40BB-B730-74D71FD1A4CE}" presName="spacer" presStyleCnt="0"/>
      <dgm:spPr/>
    </dgm:pt>
    <dgm:pt modelId="{C5799AEB-AC9E-4573-8CF9-C1946F325BBA}" type="pres">
      <dgm:prSet presAssocID="{125459F4-2CE8-4913-B329-F1B5800CE783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7EC03C29-DA0E-4EEA-BDC2-82E08BEECDB3}" type="pres">
      <dgm:prSet presAssocID="{338C68E1-706F-4EEB-B7CB-B22759F4FA04}" presName="spacer" presStyleCnt="0"/>
      <dgm:spPr/>
    </dgm:pt>
    <dgm:pt modelId="{6E89450C-7708-4045-9695-0AA91AA21812}" type="pres">
      <dgm:prSet presAssocID="{23C481E0-F91B-4E5E-AF2F-C1505EE1DC02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608E822C-1A74-47E0-9324-351CB9DEBE3B}" type="pres">
      <dgm:prSet presAssocID="{2F5D18C1-9194-40AE-B1B1-33EFA6B6F01F}" presName="spacer" presStyleCnt="0"/>
      <dgm:spPr/>
    </dgm:pt>
    <dgm:pt modelId="{B644389F-191F-4AF8-B0A6-6ACD597EE611}" type="pres">
      <dgm:prSet presAssocID="{D3A9F10C-A308-4D3B-9F76-127D013CC4CC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DE2C8D9E-23D5-4B26-B2F5-906CB5A21D28}" type="pres">
      <dgm:prSet presAssocID="{8C6BED45-3415-459A-8E7E-F05B980DBA16}" presName="spacer" presStyleCnt="0"/>
      <dgm:spPr/>
    </dgm:pt>
    <dgm:pt modelId="{70F5332E-8B08-467E-B3A9-8473677D9B83}" type="pres">
      <dgm:prSet presAssocID="{8D3E2790-39B7-4838-B30B-EC75C5501A6C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5165A970-E97A-4963-B5E2-D97573B25AC1}" type="pres">
      <dgm:prSet presAssocID="{45C160A8-7231-40ED-AA94-5B3FAD01895C}" presName="spacer" presStyleCnt="0"/>
      <dgm:spPr/>
    </dgm:pt>
    <dgm:pt modelId="{72797EA6-3E21-4B7A-8155-17404979F656}" type="pres">
      <dgm:prSet presAssocID="{3670823D-8187-4992-8795-FF3785F9A38F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3973EAF6-37E5-4BD6-B455-5999C146927D}" type="pres">
      <dgm:prSet presAssocID="{74CED4DD-B889-4821-AA6C-6604B5881057}" presName="spacer" presStyleCnt="0"/>
      <dgm:spPr/>
    </dgm:pt>
    <dgm:pt modelId="{E85FD174-6B05-4CAC-8F7D-05170BEAA068}" type="pres">
      <dgm:prSet presAssocID="{0365C2C1-3D5E-49E7-8E13-CB93D9204AA5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98E28D58-31FC-45A1-AACF-FF24294AEC39}" type="pres">
      <dgm:prSet presAssocID="{69A8C297-F7E4-418E-8384-B5065365A5A1}" presName="spacer" presStyleCnt="0"/>
      <dgm:spPr/>
    </dgm:pt>
    <dgm:pt modelId="{E7D755C7-3B7F-4F98-987A-6B967622E88C}" type="pres">
      <dgm:prSet presAssocID="{BE116322-CD4F-4BD0-97D2-692BDDF5FD90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043D18F2-F851-4588-92E7-E980DF34B216}" type="pres">
      <dgm:prSet presAssocID="{1EE4AD6C-DA35-4F66-8D7F-43102E858A5B}" presName="spacer" presStyleCnt="0"/>
      <dgm:spPr/>
    </dgm:pt>
    <dgm:pt modelId="{96C38FD0-41B8-404A-94B1-B0EAEE91B6E4}" type="pres">
      <dgm:prSet presAssocID="{B731CBD5-5EB7-434E-B8E7-127D68D8CAB4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D83250B8-EF01-417B-ADA0-96F716DCD23A}" type="pres">
      <dgm:prSet presAssocID="{6A92D7DC-0484-4E72-9176-1F7AD9180D6D}" presName="spacer" presStyleCnt="0"/>
      <dgm:spPr/>
    </dgm:pt>
    <dgm:pt modelId="{B09D9BBB-3E78-4B06-9D09-633862342595}" type="pres">
      <dgm:prSet presAssocID="{687D6F81-2E29-47E6-B0B7-B56C0AB122DF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D5DC7A9E-AEDF-4B66-AC6B-5C1E05AE1919}" type="pres">
      <dgm:prSet presAssocID="{E7DE12A3-178D-4747-B029-408C762BDB51}" presName="spacer" presStyleCnt="0"/>
      <dgm:spPr/>
    </dgm:pt>
    <dgm:pt modelId="{22AA0E5E-6BE6-4605-A22F-02B1B08D9BA2}" type="pres">
      <dgm:prSet presAssocID="{15541849-CDDF-4432-967A-5F5954375E06}" presName="parentText" presStyleLbl="node1" presStyleIdx="10" presStyleCnt="11">
        <dgm:presLayoutVars>
          <dgm:chMax val="0"/>
          <dgm:bulletEnabled val="1"/>
        </dgm:presLayoutVars>
      </dgm:prSet>
      <dgm:spPr/>
    </dgm:pt>
  </dgm:ptLst>
  <dgm:cxnLst>
    <dgm:cxn modelId="{C009480C-9CA7-451B-B7DC-31073FA0DBAF}" type="presOf" srcId="{BE116322-CD4F-4BD0-97D2-692BDDF5FD90}" destId="{E7D755C7-3B7F-4F98-987A-6B967622E88C}" srcOrd="0" destOrd="0" presId="urn:microsoft.com/office/officeart/2005/8/layout/vList2"/>
    <dgm:cxn modelId="{ECF9910F-2E81-4466-9661-5EA97270136C}" type="presOf" srcId="{0365C2C1-3D5E-49E7-8E13-CB93D9204AA5}" destId="{E85FD174-6B05-4CAC-8F7D-05170BEAA068}" srcOrd="0" destOrd="0" presId="urn:microsoft.com/office/officeart/2005/8/layout/vList2"/>
    <dgm:cxn modelId="{DA0B5E19-E822-42C2-A388-BF28A2F82AB3}" type="presOf" srcId="{449C96EC-9801-4CFD-AAA1-AD2E048F6ADA}" destId="{9836213C-6804-4F5F-AAE6-4ED4A0FB7975}" srcOrd="0" destOrd="0" presId="urn:microsoft.com/office/officeart/2005/8/layout/vList2"/>
    <dgm:cxn modelId="{CF850D25-5693-4CDD-9233-5B156DD6BB67}" type="presOf" srcId="{125459F4-2CE8-4913-B329-F1B5800CE783}" destId="{C5799AEB-AC9E-4573-8CF9-C1946F325BBA}" srcOrd="0" destOrd="0" presId="urn:microsoft.com/office/officeart/2005/8/layout/vList2"/>
    <dgm:cxn modelId="{DECEA62F-2052-4DE3-90B7-5434D8B20A47}" srcId="{48CF5D1F-0611-4650-BA83-CB47E02B1B47}" destId="{D3A9F10C-A308-4D3B-9F76-127D013CC4CC}" srcOrd="3" destOrd="0" parTransId="{977F419C-3795-476B-916B-59CBF145A4DF}" sibTransId="{8C6BED45-3415-459A-8E7E-F05B980DBA16}"/>
    <dgm:cxn modelId="{4ED0243E-37C1-49CB-8EEE-0BC3718B1F92}" srcId="{48CF5D1F-0611-4650-BA83-CB47E02B1B47}" destId="{687D6F81-2E29-47E6-B0B7-B56C0AB122DF}" srcOrd="9" destOrd="0" parTransId="{54432DFE-D11A-4E21-8AC6-282E05270E42}" sibTransId="{E7DE12A3-178D-4747-B029-408C762BDB51}"/>
    <dgm:cxn modelId="{20F6035D-0D74-4076-937A-26BC651D602B}" type="presOf" srcId="{B731CBD5-5EB7-434E-B8E7-127D68D8CAB4}" destId="{96C38FD0-41B8-404A-94B1-B0EAEE91B6E4}" srcOrd="0" destOrd="0" presId="urn:microsoft.com/office/officeart/2005/8/layout/vList2"/>
    <dgm:cxn modelId="{32A79966-55FF-4A8A-8433-B44F878FF49B}" type="presOf" srcId="{23C481E0-F91B-4E5E-AF2F-C1505EE1DC02}" destId="{6E89450C-7708-4045-9695-0AA91AA21812}" srcOrd="0" destOrd="0" presId="urn:microsoft.com/office/officeart/2005/8/layout/vList2"/>
    <dgm:cxn modelId="{B6A13B47-070A-44FE-B18B-481673202F4C}" type="presOf" srcId="{D3A9F10C-A308-4D3B-9F76-127D013CC4CC}" destId="{B644389F-191F-4AF8-B0A6-6ACD597EE611}" srcOrd="0" destOrd="0" presId="urn:microsoft.com/office/officeart/2005/8/layout/vList2"/>
    <dgm:cxn modelId="{F5C5E64D-FA6C-4A00-AF1F-65A4DC3213F8}" srcId="{48CF5D1F-0611-4650-BA83-CB47E02B1B47}" destId="{3670823D-8187-4992-8795-FF3785F9A38F}" srcOrd="5" destOrd="0" parTransId="{D28C0046-3962-49B6-A1D0-0800D08D4008}" sibTransId="{74CED4DD-B889-4821-AA6C-6604B5881057}"/>
    <dgm:cxn modelId="{95640F52-72EC-4663-B0D4-3EB1A6ABD993}" srcId="{48CF5D1F-0611-4650-BA83-CB47E02B1B47}" destId="{BE116322-CD4F-4BD0-97D2-692BDDF5FD90}" srcOrd="7" destOrd="0" parTransId="{68E5377D-0E26-41D7-8AC7-3D0170691CBA}" sibTransId="{1EE4AD6C-DA35-4F66-8D7F-43102E858A5B}"/>
    <dgm:cxn modelId="{67B4D474-6AFD-41FF-B05E-06D7C4F2EC64}" srcId="{48CF5D1F-0611-4650-BA83-CB47E02B1B47}" destId="{15541849-CDDF-4432-967A-5F5954375E06}" srcOrd="10" destOrd="0" parTransId="{CD98FC5E-ACF3-4D8C-A3E4-2A4BCEE84519}" sibTransId="{731DA3D0-A8B6-44E9-80F1-46352664CE46}"/>
    <dgm:cxn modelId="{A699F17A-B4B9-4B5B-B0C1-973EB93760E2}" srcId="{48CF5D1F-0611-4650-BA83-CB47E02B1B47}" destId="{B731CBD5-5EB7-434E-B8E7-127D68D8CAB4}" srcOrd="8" destOrd="0" parTransId="{6F53CB1F-B717-4CA9-940F-7324E31D7AEA}" sibTransId="{6A92D7DC-0484-4E72-9176-1F7AD9180D6D}"/>
    <dgm:cxn modelId="{3A6BC792-4358-4179-82EF-848B7499BCF5}" srcId="{48CF5D1F-0611-4650-BA83-CB47E02B1B47}" destId="{0365C2C1-3D5E-49E7-8E13-CB93D9204AA5}" srcOrd="6" destOrd="0" parTransId="{8C6904A5-B585-4A7D-B20F-AF87757D454D}" sibTransId="{69A8C297-F7E4-418E-8384-B5065365A5A1}"/>
    <dgm:cxn modelId="{A0F8D095-A905-462B-AFF8-7D09F5ADF5D8}" srcId="{48CF5D1F-0611-4650-BA83-CB47E02B1B47}" destId="{23C481E0-F91B-4E5E-AF2F-C1505EE1DC02}" srcOrd="2" destOrd="0" parTransId="{BC0EE62C-B487-4F7C-AD69-C200AB62CA98}" sibTransId="{2F5D18C1-9194-40AE-B1B1-33EFA6B6F01F}"/>
    <dgm:cxn modelId="{FA8077AD-390B-47CE-A191-559733A74B88}" type="presOf" srcId="{8D3E2790-39B7-4838-B30B-EC75C5501A6C}" destId="{70F5332E-8B08-467E-B3A9-8473677D9B83}" srcOrd="0" destOrd="0" presId="urn:microsoft.com/office/officeart/2005/8/layout/vList2"/>
    <dgm:cxn modelId="{83922BB4-EB8B-4D36-9D98-F8037BBD8CD3}" type="presOf" srcId="{3670823D-8187-4992-8795-FF3785F9A38F}" destId="{72797EA6-3E21-4B7A-8155-17404979F656}" srcOrd="0" destOrd="0" presId="urn:microsoft.com/office/officeart/2005/8/layout/vList2"/>
    <dgm:cxn modelId="{95191DB6-F5D0-4DA3-A596-E1BE0C118796}" type="presOf" srcId="{687D6F81-2E29-47E6-B0B7-B56C0AB122DF}" destId="{B09D9BBB-3E78-4B06-9D09-633862342595}" srcOrd="0" destOrd="0" presId="urn:microsoft.com/office/officeart/2005/8/layout/vList2"/>
    <dgm:cxn modelId="{6FBF31BE-1C5D-4E43-B9ED-BC7BBED319AC}" srcId="{48CF5D1F-0611-4650-BA83-CB47E02B1B47}" destId="{8D3E2790-39B7-4838-B30B-EC75C5501A6C}" srcOrd="4" destOrd="0" parTransId="{789C4AC5-A1AD-4F8E-B0F4-2FA358D0CCA0}" sibTransId="{45C160A8-7231-40ED-AA94-5B3FAD01895C}"/>
    <dgm:cxn modelId="{6A243EC7-277C-4E49-AEE9-28006678D265}" srcId="{48CF5D1F-0611-4650-BA83-CB47E02B1B47}" destId="{449C96EC-9801-4CFD-AAA1-AD2E048F6ADA}" srcOrd="0" destOrd="0" parTransId="{4D99CDB2-E293-4DB2-940B-7F9DC44FB30F}" sibTransId="{0E823C6C-470F-40BB-B730-74D71FD1A4CE}"/>
    <dgm:cxn modelId="{BEAA67CF-2772-4683-88B4-25D1AA982D9C}" type="presOf" srcId="{48CF5D1F-0611-4650-BA83-CB47E02B1B47}" destId="{D9DC9B5F-EA56-4065-B549-8AF1BDACF558}" srcOrd="0" destOrd="0" presId="urn:microsoft.com/office/officeart/2005/8/layout/vList2"/>
    <dgm:cxn modelId="{5A0D31D2-9559-40EF-A337-7EF01A5E9648}" srcId="{48CF5D1F-0611-4650-BA83-CB47E02B1B47}" destId="{125459F4-2CE8-4913-B329-F1B5800CE783}" srcOrd="1" destOrd="0" parTransId="{1562E049-97C6-48D8-854A-0E9E8411469E}" sibTransId="{338C68E1-706F-4EEB-B7CB-B22759F4FA04}"/>
    <dgm:cxn modelId="{47F971FE-7D2B-4001-85B0-9A2133FBCD06}" type="presOf" srcId="{15541849-CDDF-4432-967A-5F5954375E06}" destId="{22AA0E5E-6BE6-4605-A22F-02B1B08D9BA2}" srcOrd="0" destOrd="0" presId="urn:microsoft.com/office/officeart/2005/8/layout/vList2"/>
    <dgm:cxn modelId="{7A20CF90-F7A6-4FF0-A0F9-AB57633346AB}" type="presParOf" srcId="{D9DC9B5F-EA56-4065-B549-8AF1BDACF558}" destId="{9836213C-6804-4F5F-AAE6-4ED4A0FB7975}" srcOrd="0" destOrd="0" presId="urn:microsoft.com/office/officeart/2005/8/layout/vList2"/>
    <dgm:cxn modelId="{AB21E9B8-471E-4891-BEE0-58F274F2A3B5}" type="presParOf" srcId="{D9DC9B5F-EA56-4065-B549-8AF1BDACF558}" destId="{DB225AB3-82DC-4183-B7DC-8401CD847D3D}" srcOrd="1" destOrd="0" presId="urn:microsoft.com/office/officeart/2005/8/layout/vList2"/>
    <dgm:cxn modelId="{E9DDE578-56D7-4379-9941-D2D94D006313}" type="presParOf" srcId="{D9DC9B5F-EA56-4065-B549-8AF1BDACF558}" destId="{C5799AEB-AC9E-4573-8CF9-C1946F325BBA}" srcOrd="2" destOrd="0" presId="urn:microsoft.com/office/officeart/2005/8/layout/vList2"/>
    <dgm:cxn modelId="{362E9BDA-97A5-4EBC-9EDF-53B08B465CE4}" type="presParOf" srcId="{D9DC9B5F-EA56-4065-B549-8AF1BDACF558}" destId="{7EC03C29-DA0E-4EEA-BDC2-82E08BEECDB3}" srcOrd="3" destOrd="0" presId="urn:microsoft.com/office/officeart/2005/8/layout/vList2"/>
    <dgm:cxn modelId="{475A1A1D-5A84-422B-9283-427EDFF81B47}" type="presParOf" srcId="{D9DC9B5F-EA56-4065-B549-8AF1BDACF558}" destId="{6E89450C-7708-4045-9695-0AA91AA21812}" srcOrd="4" destOrd="0" presId="urn:microsoft.com/office/officeart/2005/8/layout/vList2"/>
    <dgm:cxn modelId="{89F58E1A-A615-4A47-9352-5DA54CBBF4AB}" type="presParOf" srcId="{D9DC9B5F-EA56-4065-B549-8AF1BDACF558}" destId="{608E822C-1A74-47E0-9324-351CB9DEBE3B}" srcOrd="5" destOrd="0" presId="urn:microsoft.com/office/officeart/2005/8/layout/vList2"/>
    <dgm:cxn modelId="{EED8D8CF-A93E-4F62-9743-4FF46536CFC7}" type="presParOf" srcId="{D9DC9B5F-EA56-4065-B549-8AF1BDACF558}" destId="{B644389F-191F-4AF8-B0A6-6ACD597EE611}" srcOrd="6" destOrd="0" presId="urn:microsoft.com/office/officeart/2005/8/layout/vList2"/>
    <dgm:cxn modelId="{30A4E9F8-FD66-41D2-BB25-C899C007CA2C}" type="presParOf" srcId="{D9DC9B5F-EA56-4065-B549-8AF1BDACF558}" destId="{DE2C8D9E-23D5-4B26-B2F5-906CB5A21D28}" srcOrd="7" destOrd="0" presId="urn:microsoft.com/office/officeart/2005/8/layout/vList2"/>
    <dgm:cxn modelId="{B62E6EDC-E8C8-4340-9398-AE0A8AB7BA9F}" type="presParOf" srcId="{D9DC9B5F-EA56-4065-B549-8AF1BDACF558}" destId="{70F5332E-8B08-467E-B3A9-8473677D9B83}" srcOrd="8" destOrd="0" presId="urn:microsoft.com/office/officeart/2005/8/layout/vList2"/>
    <dgm:cxn modelId="{1A8ECBD5-E07F-43EE-B5AB-372AFC362EC5}" type="presParOf" srcId="{D9DC9B5F-EA56-4065-B549-8AF1BDACF558}" destId="{5165A970-E97A-4963-B5E2-D97573B25AC1}" srcOrd="9" destOrd="0" presId="urn:microsoft.com/office/officeart/2005/8/layout/vList2"/>
    <dgm:cxn modelId="{05246F2B-FE39-49C2-9A2C-D8F27AF2389A}" type="presParOf" srcId="{D9DC9B5F-EA56-4065-B549-8AF1BDACF558}" destId="{72797EA6-3E21-4B7A-8155-17404979F656}" srcOrd="10" destOrd="0" presId="urn:microsoft.com/office/officeart/2005/8/layout/vList2"/>
    <dgm:cxn modelId="{A8562509-F618-4C83-BF0B-7F04412D7449}" type="presParOf" srcId="{D9DC9B5F-EA56-4065-B549-8AF1BDACF558}" destId="{3973EAF6-37E5-4BD6-B455-5999C146927D}" srcOrd="11" destOrd="0" presId="urn:microsoft.com/office/officeart/2005/8/layout/vList2"/>
    <dgm:cxn modelId="{B8FA09A6-5D37-4C3F-87E4-6803436382EF}" type="presParOf" srcId="{D9DC9B5F-EA56-4065-B549-8AF1BDACF558}" destId="{E85FD174-6B05-4CAC-8F7D-05170BEAA068}" srcOrd="12" destOrd="0" presId="urn:microsoft.com/office/officeart/2005/8/layout/vList2"/>
    <dgm:cxn modelId="{24B2A1FA-6052-41CA-886B-36ACC3B52267}" type="presParOf" srcId="{D9DC9B5F-EA56-4065-B549-8AF1BDACF558}" destId="{98E28D58-31FC-45A1-AACF-FF24294AEC39}" srcOrd="13" destOrd="0" presId="urn:microsoft.com/office/officeart/2005/8/layout/vList2"/>
    <dgm:cxn modelId="{CE72E94E-C322-4B8A-9DF7-9496CF606DC7}" type="presParOf" srcId="{D9DC9B5F-EA56-4065-B549-8AF1BDACF558}" destId="{E7D755C7-3B7F-4F98-987A-6B967622E88C}" srcOrd="14" destOrd="0" presId="urn:microsoft.com/office/officeart/2005/8/layout/vList2"/>
    <dgm:cxn modelId="{80E79090-D939-4FCE-A410-8676CFEA8031}" type="presParOf" srcId="{D9DC9B5F-EA56-4065-B549-8AF1BDACF558}" destId="{043D18F2-F851-4588-92E7-E980DF34B216}" srcOrd="15" destOrd="0" presId="urn:microsoft.com/office/officeart/2005/8/layout/vList2"/>
    <dgm:cxn modelId="{AE6E4A98-72D3-4170-92DA-DC08CF84E61F}" type="presParOf" srcId="{D9DC9B5F-EA56-4065-B549-8AF1BDACF558}" destId="{96C38FD0-41B8-404A-94B1-B0EAEE91B6E4}" srcOrd="16" destOrd="0" presId="urn:microsoft.com/office/officeart/2005/8/layout/vList2"/>
    <dgm:cxn modelId="{19D9041A-AC96-4321-8637-F32972E88BE1}" type="presParOf" srcId="{D9DC9B5F-EA56-4065-B549-8AF1BDACF558}" destId="{D83250B8-EF01-417B-ADA0-96F716DCD23A}" srcOrd="17" destOrd="0" presId="urn:microsoft.com/office/officeart/2005/8/layout/vList2"/>
    <dgm:cxn modelId="{A52E9F8B-F253-4E94-BB84-A25D889D4067}" type="presParOf" srcId="{D9DC9B5F-EA56-4065-B549-8AF1BDACF558}" destId="{B09D9BBB-3E78-4B06-9D09-633862342595}" srcOrd="18" destOrd="0" presId="urn:microsoft.com/office/officeart/2005/8/layout/vList2"/>
    <dgm:cxn modelId="{887AF4D3-2A59-475A-90E8-963E8AD5A3D6}" type="presParOf" srcId="{D9DC9B5F-EA56-4065-B549-8AF1BDACF558}" destId="{D5DC7A9E-AEDF-4B66-AC6B-5C1E05AE1919}" srcOrd="19" destOrd="0" presId="urn:microsoft.com/office/officeart/2005/8/layout/vList2"/>
    <dgm:cxn modelId="{60B10A97-5A7B-4FF8-8AF8-AA8E3CCC6592}" type="presParOf" srcId="{D9DC9B5F-EA56-4065-B549-8AF1BDACF558}" destId="{22AA0E5E-6BE6-4605-A22F-02B1B08D9BA2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058761-3B4F-4003-8644-837A86852BBA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CA3DACD-49EE-4883-8C34-999A31E1EF6A}">
      <dgm:prSet/>
      <dgm:spPr/>
      <dgm:t>
        <a:bodyPr/>
        <a:lstStyle/>
        <a:p>
          <a:r>
            <a:rPr lang="en-US" b="1" dirty="0"/>
            <a:t>CRJU 111 Intro to Criminal Justice</a:t>
          </a:r>
        </a:p>
      </dgm:t>
    </dgm:pt>
    <dgm:pt modelId="{DCED8611-661D-4DB3-B59F-54F5A20C8AED}" type="parTrans" cxnId="{95CD9F01-B508-4079-A617-0BBCAD5473D3}">
      <dgm:prSet/>
      <dgm:spPr/>
      <dgm:t>
        <a:bodyPr/>
        <a:lstStyle/>
        <a:p>
          <a:endParaRPr lang="en-US"/>
        </a:p>
      </dgm:t>
    </dgm:pt>
    <dgm:pt modelId="{C9DE0DB2-55BF-403E-8349-FA5029C9AF8A}" type="sibTrans" cxnId="{95CD9F01-B508-4079-A617-0BBCAD5473D3}">
      <dgm:prSet/>
      <dgm:spPr/>
      <dgm:t>
        <a:bodyPr/>
        <a:lstStyle/>
        <a:p>
          <a:endParaRPr lang="en-US"/>
        </a:p>
      </dgm:t>
    </dgm:pt>
    <dgm:pt modelId="{88D9FD89-95C2-4A37-AD23-E150B063A8B5}">
      <dgm:prSet/>
      <dgm:spPr/>
      <dgm:t>
        <a:bodyPr/>
        <a:lstStyle/>
        <a:p>
          <a:r>
            <a:rPr lang="en-US" b="1" dirty="0"/>
            <a:t>CRJU 215 Crime Scene Management</a:t>
          </a:r>
        </a:p>
      </dgm:t>
    </dgm:pt>
    <dgm:pt modelId="{CF7880B0-1DC0-47EE-A323-2122B2049E1F}" type="parTrans" cxnId="{2CED02F3-08EE-4240-AF3A-FAF449D0A449}">
      <dgm:prSet/>
      <dgm:spPr/>
      <dgm:t>
        <a:bodyPr/>
        <a:lstStyle/>
        <a:p>
          <a:endParaRPr lang="en-US"/>
        </a:p>
      </dgm:t>
    </dgm:pt>
    <dgm:pt modelId="{633FA5D3-9E5B-4E8C-97A0-60EAC740814D}" type="sibTrans" cxnId="{2CED02F3-08EE-4240-AF3A-FAF449D0A449}">
      <dgm:prSet/>
      <dgm:spPr/>
      <dgm:t>
        <a:bodyPr/>
        <a:lstStyle/>
        <a:p>
          <a:endParaRPr lang="en-US"/>
        </a:p>
      </dgm:t>
    </dgm:pt>
    <dgm:pt modelId="{F85D59D6-8427-421E-A970-91CAFAC930A9}">
      <dgm:prSet/>
      <dgm:spPr/>
      <dgm:t>
        <a:bodyPr/>
        <a:lstStyle/>
        <a:p>
          <a:r>
            <a:rPr lang="en-US" b="1" dirty="0"/>
            <a:t>CRJU 222 Police Practices and Procedures</a:t>
          </a:r>
        </a:p>
      </dgm:t>
    </dgm:pt>
    <dgm:pt modelId="{A76D7EBA-802B-428A-AD93-38EAE7245CA8}" type="parTrans" cxnId="{CFBC539E-3B35-4AF5-865E-9F1E1E770852}">
      <dgm:prSet/>
      <dgm:spPr/>
      <dgm:t>
        <a:bodyPr/>
        <a:lstStyle/>
        <a:p>
          <a:endParaRPr lang="en-US"/>
        </a:p>
      </dgm:t>
    </dgm:pt>
    <dgm:pt modelId="{4CA340B2-7ADB-47AD-B2CB-D8D061AB3F49}" type="sibTrans" cxnId="{CFBC539E-3B35-4AF5-865E-9F1E1E770852}">
      <dgm:prSet/>
      <dgm:spPr/>
      <dgm:t>
        <a:bodyPr/>
        <a:lstStyle/>
        <a:p>
          <a:endParaRPr lang="en-US"/>
        </a:p>
      </dgm:t>
    </dgm:pt>
    <dgm:pt modelId="{1BD4B774-B85A-4989-B36D-39858F3A3CCC}">
      <dgm:prSet/>
      <dgm:spPr/>
      <dgm:t>
        <a:bodyPr/>
        <a:lstStyle/>
        <a:p>
          <a:r>
            <a:rPr lang="en-US" b="1" dirty="0"/>
            <a:t>CRJU 223 Corrections</a:t>
          </a:r>
        </a:p>
      </dgm:t>
    </dgm:pt>
    <dgm:pt modelId="{F2BAA222-A432-49A7-978E-B408F1622EA5}" type="parTrans" cxnId="{283FFED3-8558-4A10-A7FD-C8DDFFF3BFC2}">
      <dgm:prSet/>
      <dgm:spPr/>
      <dgm:t>
        <a:bodyPr/>
        <a:lstStyle/>
        <a:p>
          <a:endParaRPr lang="en-US"/>
        </a:p>
      </dgm:t>
    </dgm:pt>
    <dgm:pt modelId="{4EDAD6F2-E48F-4BC6-9AF4-D3F61D82DB43}" type="sibTrans" cxnId="{283FFED3-8558-4A10-A7FD-C8DDFFF3BFC2}">
      <dgm:prSet/>
      <dgm:spPr/>
      <dgm:t>
        <a:bodyPr/>
        <a:lstStyle/>
        <a:p>
          <a:endParaRPr lang="en-US"/>
        </a:p>
      </dgm:t>
    </dgm:pt>
    <dgm:pt modelId="{3CFC69BF-7C7F-46A8-9652-2021F16BFCEE}">
      <dgm:prSet/>
      <dgm:spPr/>
      <dgm:t>
        <a:bodyPr/>
        <a:lstStyle/>
        <a:p>
          <a:r>
            <a:rPr lang="en-US" b="1" dirty="0"/>
            <a:t>CRJU 232 Criminal Evidence and Procedures</a:t>
          </a:r>
        </a:p>
      </dgm:t>
    </dgm:pt>
    <dgm:pt modelId="{BD3D3A6E-E9FA-4CA4-BC62-626E7DA540A0}" type="parTrans" cxnId="{94B15D9E-B681-42C0-9634-F18B7D8E8BEC}">
      <dgm:prSet/>
      <dgm:spPr/>
      <dgm:t>
        <a:bodyPr/>
        <a:lstStyle/>
        <a:p>
          <a:endParaRPr lang="en-US"/>
        </a:p>
      </dgm:t>
    </dgm:pt>
    <dgm:pt modelId="{6C126DBA-83C6-4720-9719-75B80A0145FE}" type="sibTrans" cxnId="{94B15D9E-B681-42C0-9634-F18B7D8E8BEC}">
      <dgm:prSet/>
      <dgm:spPr/>
      <dgm:t>
        <a:bodyPr/>
        <a:lstStyle/>
        <a:p>
          <a:endParaRPr lang="en-US"/>
        </a:p>
      </dgm:t>
    </dgm:pt>
    <dgm:pt modelId="{2F7535C7-ABB1-4256-9ECC-CCE61448C00F}">
      <dgm:prSet/>
      <dgm:spPr/>
      <dgm:t>
        <a:bodyPr/>
        <a:lstStyle/>
        <a:p>
          <a:r>
            <a:rPr lang="en-US" b="1" dirty="0"/>
            <a:t>CRJU 293 Juvenile Justice System</a:t>
          </a:r>
        </a:p>
      </dgm:t>
    </dgm:pt>
    <dgm:pt modelId="{1CF2EB3F-4DF5-42D2-AC87-D776A40CE99F}" type="parTrans" cxnId="{561AC4A1-1BDB-4918-A5DB-169B76216531}">
      <dgm:prSet/>
      <dgm:spPr/>
      <dgm:t>
        <a:bodyPr/>
        <a:lstStyle/>
        <a:p>
          <a:endParaRPr lang="en-US"/>
        </a:p>
      </dgm:t>
    </dgm:pt>
    <dgm:pt modelId="{74376927-38E7-422B-ABC2-5E84BA723F4D}" type="sibTrans" cxnId="{561AC4A1-1BDB-4918-A5DB-169B76216531}">
      <dgm:prSet/>
      <dgm:spPr/>
      <dgm:t>
        <a:bodyPr/>
        <a:lstStyle/>
        <a:p>
          <a:endParaRPr lang="en-US"/>
        </a:p>
      </dgm:t>
    </dgm:pt>
    <dgm:pt modelId="{B6E94107-68D1-4B3F-86FF-607ACB364BA1}" type="pres">
      <dgm:prSet presAssocID="{21058761-3B4F-4003-8644-837A86852BBA}" presName="diagram" presStyleCnt="0">
        <dgm:presLayoutVars>
          <dgm:dir/>
          <dgm:resizeHandles val="exact"/>
        </dgm:presLayoutVars>
      </dgm:prSet>
      <dgm:spPr/>
    </dgm:pt>
    <dgm:pt modelId="{708E159E-559B-4E7A-9563-08F57B0EFFBF}" type="pres">
      <dgm:prSet presAssocID="{6CA3DACD-49EE-4883-8C34-999A31E1EF6A}" presName="node" presStyleLbl="node1" presStyleIdx="0" presStyleCnt="6">
        <dgm:presLayoutVars>
          <dgm:bulletEnabled val="1"/>
        </dgm:presLayoutVars>
      </dgm:prSet>
      <dgm:spPr/>
    </dgm:pt>
    <dgm:pt modelId="{0621C179-08C5-4773-B500-E812F14953DE}" type="pres">
      <dgm:prSet presAssocID="{C9DE0DB2-55BF-403E-8349-FA5029C9AF8A}" presName="sibTrans" presStyleCnt="0"/>
      <dgm:spPr/>
    </dgm:pt>
    <dgm:pt modelId="{7855B1AB-1425-457A-8D4D-173180C1A5AF}" type="pres">
      <dgm:prSet presAssocID="{88D9FD89-95C2-4A37-AD23-E150B063A8B5}" presName="node" presStyleLbl="node1" presStyleIdx="1" presStyleCnt="6">
        <dgm:presLayoutVars>
          <dgm:bulletEnabled val="1"/>
        </dgm:presLayoutVars>
      </dgm:prSet>
      <dgm:spPr/>
    </dgm:pt>
    <dgm:pt modelId="{06C2920C-B1F0-4D8F-886B-9B068CB319EB}" type="pres">
      <dgm:prSet presAssocID="{633FA5D3-9E5B-4E8C-97A0-60EAC740814D}" presName="sibTrans" presStyleCnt="0"/>
      <dgm:spPr/>
    </dgm:pt>
    <dgm:pt modelId="{26C4223B-DD63-4BCC-BF4E-60E51C2C3B5B}" type="pres">
      <dgm:prSet presAssocID="{F85D59D6-8427-421E-A970-91CAFAC930A9}" presName="node" presStyleLbl="node1" presStyleIdx="2" presStyleCnt="6">
        <dgm:presLayoutVars>
          <dgm:bulletEnabled val="1"/>
        </dgm:presLayoutVars>
      </dgm:prSet>
      <dgm:spPr/>
    </dgm:pt>
    <dgm:pt modelId="{37DF9DFE-51C2-4434-BF97-5A10E3F6D645}" type="pres">
      <dgm:prSet presAssocID="{4CA340B2-7ADB-47AD-B2CB-D8D061AB3F49}" presName="sibTrans" presStyleCnt="0"/>
      <dgm:spPr/>
    </dgm:pt>
    <dgm:pt modelId="{2EE382EA-FCCC-4850-92EB-942533335CA7}" type="pres">
      <dgm:prSet presAssocID="{1BD4B774-B85A-4989-B36D-39858F3A3CCC}" presName="node" presStyleLbl="node1" presStyleIdx="3" presStyleCnt="6">
        <dgm:presLayoutVars>
          <dgm:bulletEnabled val="1"/>
        </dgm:presLayoutVars>
      </dgm:prSet>
      <dgm:spPr/>
    </dgm:pt>
    <dgm:pt modelId="{D1A1CD13-D649-453F-B86D-1DC7D62EBA5B}" type="pres">
      <dgm:prSet presAssocID="{4EDAD6F2-E48F-4BC6-9AF4-D3F61D82DB43}" presName="sibTrans" presStyleCnt="0"/>
      <dgm:spPr/>
    </dgm:pt>
    <dgm:pt modelId="{F25665D4-26DC-4153-91EB-AE25F91BCFAD}" type="pres">
      <dgm:prSet presAssocID="{3CFC69BF-7C7F-46A8-9652-2021F16BFCEE}" presName="node" presStyleLbl="node1" presStyleIdx="4" presStyleCnt="6">
        <dgm:presLayoutVars>
          <dgm:bulletEnabled val="1"/>
        </dgm:presLayoutVars>
      </dgm:prSet>
      <dgm:spPr/>
    </dgm:pt>
    <dgm:pt modelId="{8E231992-F067-4B93-81A8-07B834CC312F}" type="pres">
      <dgm:prSet presAssocID="{6C126DBA-83C6-4720-9719-75B80A0145FE}" presName="sibTrans" presStyleCnt="0"/>
      <dgm:spPr/>
    </dgm:pt>
    <dgm:pt modelId="{AE6D42A5-7056-41E6-9F6C-A0DF869C07B5}" type="pres">
      <dgm:prSet presAssocID="{2F7535C7-ABB1-4256-9ECC-CCE61448C00F}" presName="node" presStyleLbl="node1" presStyleIdx="5" presStyleCnt="6">
        <dgm:presLayoutVars>
          <dgm:bulletEnabled val="1"/>
        </dgm:presLayoutVars>
      </dgm:prSet>
      <dgm:spPr/>
    </dgm:pt>
  </dgm:ptLst>
  <dgm:cxnLst>
    <dgm:cxn modelId="{76503A01-B031-40C2-820F-BFFFD2282815}" type="presOf" srcId="{6CA3DACD-49EE-4883-8C34-999A31E1EF6A}" destId="{708E159E-559B-4E7A-9563-08F57B0EFFBF}" srcOrd="0" destOrd="0" presId="urn:microsoft.com/office/officeart/2005/8/layout/default"/>
    <dgm:cxn modelId="{95CD9F01-B508-4079-A617-0BBCAD5473D3}" srcId="{21058761-3B4F-4003-8644-837A86852BBA}" destId="{6CA3DACD-49EE-4883-8C34-999A31E1EF6A}" srcOrd="0" destOrd="0" parTransId="{DCED8611-661D-4DB3-B59F-54F5A20C8AED}" sibTransId="{C9DE0DB2-55BF-403E-8349-FA5029C9AF8A}"/>
    <dgm:cxn modelId="{42ADBF2D-F32E-43FA-B73A-A1389AEE45DA}" type="presOf" srcId="{88D9FD89-95C2-4A37-AD23-E150B063A8B5}" destId="{7855B1AB-1425-457A-8D4D-173180C1A5AF}" srcOrd="0" destOrd="0" presId="urn:microsoft.com/office/officeart/2005/8/layout/default"/>
    <dgm:cxn modelId="{FDA1B243-87A0-4395-BD21-A44EEE89D6CA}" type="presOf" srcId="{2F7535C7-ABB1-4256-9ECC-CCE61448C00F}" destId="{AE6D42A5-7056-41E6-9F6C-A0DF869C07B5}" srcOrd="0" destOrd="0" presId="urn:microsoft.com/office/officeart/2005/8/layout/default"/>
    <dgm:cxn modelId="{94B15D9E-B681-42C0-9634-F18B7D8E8BEC}" srcId="{21058761-3B4F-4003-8644-837A86852BBA}" destId="{3CFC69BF-7C7F-46A8-9652-2021F16BFCEE}" srcOrd="4" destOrd="0" parTransId="{BD3D3A6E-E9FA-4CA4-BC62-626E7DA540A0}" sibTransId="{6C126DBA-83C6-4720-9719-75B80A0145FE}"/>
    <dgm:cxn modelId="{CFBC539E-3B35-4AF5-865E-9F1E1E770852}" srcId="{21058761-3B4F-4003-8644-837A86852BBA}" destId="{F85D59D6-8427-421E-A970-91CAFAC930A9}" srcOrd="2" destOrd="0" parTransId="{A76D7EBA-802B-428A-AD93-38EAE7245CA8}" sibTransId="{4CA340B2-7ADB-47AD-B2CB-D8D061AB3F49}"/>
    <dgm:cxn modelId="{0AD99F9E-451C-4D03-8388-CD98645D836E}" type="presOf" srcId="{1BD4B774-B85A-4989-B36D-39858F3A3CCC}" destId="{2EE382EA-FCCC-4850-92EB-942533335CA7}" srcOrd="0" destOrd="0" presId="urn:microsoft.com/office/officeart/2005/8/layout/default"/>
    <dgm:cxn modelId="{561AC4A1-1BDB-4918-A5DB-169B76216531}" srcId="{21058761-3B4F-4003-8644-837A86852BBA}" destId="{2F7535C7-ABB1-4256-9ECC-CCE61448C00F}" srcOrd="5" destOrd="0" parTransId="{1CF2EB3F-4DF5-42D2-AC87-D776A40CE99F}" sibTransId="{74376927-38E7-422B-ABC2-5E84BA723F4D}"/>
    <dgm:cxn modelId="{AD210AC9-5167-4B54-B7A8-DF4B1DB7198A}" type="presOf" srcId="{F85D59D6-8427-421E-A970-91CAFAC930A9}" destId="{26C4223B-DD63-4BCC-BF4E-60E51C2C3B5B}" srcOrd="0" destOrd="0" presId="urn:microsoft.com/office/officeart/2005/8/layout/default"/>
    <dgm:cxn modelId="{2E2241CB-EB4E-4DD2-B8EC-348D46CE9B92}" type="presOf" srcId="{21058761-3B4F-4003-8644-837A86852BBA}" destId="{B6E94107-68D1-4B3F-86FF-607ACB364BA1}" srcOrd="0" destOrd="0" presId="urn:microsoft.com/office/officeart/2005/8/layout/default"/>
    <dgm:cxn modelId="{0A9F85D2-51D0-4525-B6A6-D8C7E033B667}" type="presOf" srcId="{3CFC69BF-7C7F-46A8-9652-2021F16BFCEE}" destId="{F25665D4-26DC-4153-91EB-AE25F91BCFAD}" srcOrd="0" destOrd="0" presId="urn:microsoft.com/office/officeart/2005/8/layout/default"/>
    <dgm:cxn modelId="{283FFED3-8558-4A10-A7FD-C8DDFFF3BFC2}" srcId="{21058761-3B4F-4003-8644-837A86852BBA}" destId="{1BD4B774-B85A-4989-B36D-39858F3A3CCC}" srcOrd="3" destOrd="0" parTransId="{F2BAA222-A432-49A7-978E-B408F1622EA5}" sibTransId="{4EDAD6F2-E48F-4BC6-9AF4-D3F61D82DB43}"/>
    <dgm:cxn modelId="{2CED02F3-08EE-4240-AF3A-FAF449D0A449}" srcId="{21058761-3B4F-4003-8644-837A86852BBA}" destId="{88D9FD89-95C2-4A37-AD23-E150B063A8B5}" srcOrd="1" destOrd="0" parTransId="{CF7880B0-1DC0-47EE-A323-2122B2049E1F}" sibTransId="{633FA5D3-9E5B-4E8C-97A0-60EAC740814D}"/>
    <dgm:cxn modelId="{ABC35C7F-DC2B-42BD-943C-D0905F0E67B3}" type="presParOf" srcId="{B6E94107-68D1-4B3F-86FF-607ACB364BA1}" destId="{708E159E-559B-4E7A-9563-08F57B0EFFBF}" srcOrd="0" destOrd="0" presId="urn:microsoft.com/office/officeart/2005/8/layout/default"/>
    <dgm:cxn modelId="{23029752-054D-4372-942B-46BF4CEC7A7C}" type="presParOf" srcId="{B6E94107-68D1-4B3F-86FF-607ACB364BA1}" destId="{0621C179-08C5-4773-B500-E812F14953DE}" srcOrd="1" destOrd="0" presId="urn:microsoft.com/office/officeart/2005/8/layout/default"/>
    <dgm:cxn modelId="{8582976E-A3D6-480C-93B2-EB2AF38B1880}" type="presParOf" srcId="{B6E94107-68D1-4B3F-86FF-607ACB364BA1}" destId="{7855B1AB-1425-457A-8D4D-173180C1A5AF}" srcOrd="2" destOrd="0" presId="urn:microsoft.com/office/officeart/2005/8/layout/default"/>
    <dgm:cxn modelId="{E91DFA39-4870-459D-A9EE-811476E038BD}" type="presParOf" srcId="{B6E94107-68D1-4B3F-86FF-607ACB364BA1}" destId="{06C2920C-B1F0-4D8F-886B-9B068CB319EB}" srcOrd="3" destOrd="0" presId="urn:microsoft.com/office/officeart/2005/8/layout/default"/>
    <dgm:cxn modelId="{4AD3454E-4A35-44F9-8C22-F8AE267171CE}" type="presParOf" srcId="{B6E94107-68D1-4B3F-86FF-607ACB364BA1}" destId="{26C4223B-DD63-4BCC-BF4E-60E51C2C3B5B}" srcOrd="4" destOrd="0" presId="urn:microsoft.com/office/officeart/2005/8/layout/default"/>
    <dgm:cxn modelId="{EAF8411A-8465-4F37-9DE7-29E4DCA267B0}" type="presParOf" srcId="{B6E94107-68D1-4B3F-86FF-607ACB364BA1}" destId="{37DF9DFE-51C2-4434-BF97-5A10E3F6D645}" srcOrd="5" destOrd="0" presId="urn:microsoft.com/office/officeart/2005/8/layout/default"/>
    <dgm:cxn modelId="{15B455DC-0132-4123-A08B-D464DD7C5370}" type="presParOf" srcId="{B6E94107-68D1-4B3F-86FF-607ACB364BA1}" destId="{2EE382EA-FCCC-4850-92EB-942533335CA7}" srcOrd="6" destOrd="0" presId="urn:microsoft.com/office/officeart/2005/8/layout/default"/>
    <dgm:cxn modelId="{EDC71389-C256-4601-B49D-6192A5EB1FBF}" type="presParOf" srcId="{B6E94107-68D1-4B3F-86FF-607ACB364BA1}" destId="{D1A1CD13-D649-453F-B86D-1DC7D62EBA5B}" srcOrd="7" destOrd="0" presId="urn:microsoft.com/office/officeart/2005/8/layout/default"/>
    <dgm:cxn modelId="{EA0E0B5E-4EBD-427E-B6BD-113E1155D53C}" type="presParOf" srcId="{B6E94107-68D1-4B3F-86FF-607ACB364BA1}" destId="{F25665D4-26DC-4153-91EB-AE25F91BCFAD}" srcOrd="8" destOrd="0" presId="urn:microsoft.com/office/officeart/2005/8/layout/default"/>
    <dgm:cxn modelId="{4278B998-0BBA-47C7-907C-2DD458108CC5}" type="presParOf" srcId="{B6E94107-68D1-4B3F-86FF-607ACB364BA1}" destId="{8E231992-F067-4B93-81A8-07B834CC312F}" srcOrd="9" destOrd="0" presId="urn:microsoft.com/office/officeart/2005/8/layout/default"/>
    <dgm:cxn modelId="{77821131-E054-4688-A84D-91386E9A6073}" type="presParOf" srcId="{B6E94107-68D1-4B3F-86FF-607ACB364BA1}" destId="{AE6D42A5-7056-41E6-9F6C-A0DF869C07B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EC51F3-CE0B-4B09-9E42-DD7BC7CF87BA}" type="doc">
      <dgm:prSet loTypeId="urn:microsoft.com/office/officeart/2005/8/layout/radial3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AABB947-B229-45CA-BD5C-3D3FF39B95A4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Criminal Justice</a:t>
          </a:r>
        </a:p>
      </dgm:t>
    </dgm:pt>
    <dgm:pt modelId="{FDF3B14F-D3BD-491D-A646-E881171672B5}" type="parTrans" cxnId="{59BF608A-E9E2-42B9-BDFB-D9322235340E}">
      <dgm:prSet/>
      <dgm:spPr/>
      <dgm:t>
        <a:bodyPr/>
        <a:lstStyle/>
        <a:p>
          <a:endParaRPr lang="en-US"/>
        </a:p>
      </dgm:t>
    </dgm:pt>
    <dgm:pt modelId="{DD3D983A-0EDB-453E-890F-24D1EA56283E}" type="sibTrans" cxnId="{59BF608A-E9E2-42B9-BDFB-D9322235340E}">
      <dgm:prSet/>
      <dgm:spPr/>
      <dgm:t>
        <a:bodyPr/>
        <a:lstStyle/>
        <a:p>
          <a:endParaRPr lang="en-US"/>
        </a:p>
      </dgm:t>
    </dgm:pt>
    <dgm:pt modelId="{D5898A73-D82E-4F0C-AEB9-43107539B626}">
      <dgm:prSet phldrT="[Text]"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Accounting</a:t>
          </a:r>
        </a:p>
      </dgm:t>
    </dgm:pt>
    <dgm:pt modelId="{6A8D806D-1466-4CFE-9A20-1C73F761CCBC}" type="parTrans" cxnId="{C366902E-9FA5-4182-B9DE-9496BF1E0CBB}">
      <dgm:prSet/>
      <dgm:spPr/>
      <dgm:t>
        <a:bodyPr/>
        <a:lstStyle/>
        <a:p>
          <a:endParaRPr lang="en-US"/>
        </a:p>
      </dgm:t>
    </dgm:pt>
    <dgm:pt modelId="{FE363B55-CBBF-4B15-9023-3E3BA18172EE}" type="sibTrans" cxnId="{C366902E-9FA5-4182-B9DE-9496BF1E0CBB}">
      <dgm:prSet/>
      <dgm:spPr/>
      <dgm:t>
        <a:bodyPr/>
        <a:lstStyle/>
        <a:p>
          <a:endParaRPr lang="en-US"/>
        </a:p>
      </dgm:t>
    </dgm:pt>
    <dgm:pt modelId="{A53B3754-EADB-4A7F-A7AC-D636123CF5DA}">
      <dgm:prSet phldrT="[Text]"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Biology</a:t>
          </a:r>
        </a:p>
      </dgm:t>
    </dgm:pt>
    <dgm:pt modelId="{B1226FED-A285-4452-9C58-14BE44533D85}" type="parTrans" cxnId="{C0182C7E-ADB3-4399-946A-1E2CCF94280E}">
      <dgm:prSet/>
      <dgm:spPr/>
      <dgm:t>
        <a:bodyPr/>
        <a:lstStyle/>
        <a:p>
          <a:endParaRPr lang="en-US"/>
        </a:p>
      </dgm:t>
    </dgm:pt>
    <dgm:pt modelId="{403B7B14-ECEC-468F-AD5E-E9FB71ED0930}" type="sibTrans" cxnId="{C0182C7E-ADB3-4399-946A-1E2CCF94280E}">
      <dgm:prSet/>
      <dgm:spPr/>
      <dgm:t>
        <a:bodyPr/>
        <a:lstStyle/>
        <a:p>
          <a:endParaRPr lang="en-US"/>
        </a:p>
      </dgm:t>
    </dgm:pt>
    <dgm:pt modelId="{30C2F5A7-9849-4BB9-BFA9-3CC98E242AF9}">
      <dgm:prSet phldrT="[Text]"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Computer Information Systems</a:t>
          </a:r>
        </a:p>
      </dgm:t>
    </dgm:pt>
    <dgm:pt modelId="{DABB93A3-F00E-4703-A41D-777EAB27134F}" type="parTrans" cxnId="{A0B0D84D-4170-4851-A0E9-4E27EED029A3}">
      <dgm:prSet/>
      <dgm:spPr/>
      <dgm:t>
        <a:bodyPr/>
        <a:lstStyle/>
        <a:p>
          <a:endParaRPr lang="en-US"/>
        </a:p>
      </dgm:t>
    </dgm:pt>
    <dgm:pt modelId="{1D656589-88F6-4323-8DB8-3E88B93B00F6}" type="sibTrans" cxnId="{A0B0D84D-4170-4851-A0E9-4E27EED029A3}">
      <dgm:prSet/>
      <dgm:spPr/>
      <dgm:t>
        <a:bodyPr/>
        <a:lstStyle/>
        <a:p>
          <a:endParaRPr lang="en-US"/>
        </a:p>
      </dgm:t>
    </dgm:pt>
    <dgm:pt modelId="{CF90AC6B-C992-4BA9-825F-7CEA0CA82050}">
      <dgm:prSet phldrT="[Text]"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Environmental Science</a:t>
          </a:r>
        </a:p>
      </dgm:t>
    </dgm:pt>
    <dgm:pt modelId="{F52CCCE3-3070-40E9-962D-5D1502E52655}" type="parTrans" cxnId="{87AA2316-674B-4867-88AA-6E78794D90B0}">
      <dgm:prSet/>
      <dgm:spPr/>
      <dgm:t>
        <a:bodyPr/>
        <a:lstStyle/>
        <a:p>
          <a:endParaRPr lang="en-US"/>
        </a:p>
      </dgm:t>
    </dgm:pt>
    <dgm:pt modelId="{8DA2B73C-150B-41AE-8165-2D373EAE6D38}" type="sibTrans" cxnId="{87AA2316-674B-4867-88AA-6E78794D90B0}">
      <dgm:prSet/>
      <dgm:spPr/>
      <dgm:t>
        <a:bodyPr/>
        <a:lstStyle/>
        <a:p>
          <a:endParaRPr lang="en-US"/>
        </a:p>
      </dgm:t>
    </dgm:pt>
    <dgm:pt modelId="{B2FC4B26-C5F8-428A-A7E2-83FBC553FD4B}">
      <dgm:prSet phldrT="[Text]"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Behavioral Disorders</a:t>
          </a:r>
        </a:p>
      </dgm:t>
    </dgm:pt>
    <dgm:pt modelId="{F2DC985C-0FEE-4680-A078-0AA2EDF916C4}" type="parTrans" cxnId="{50CA23CF-77E8-45B1-8E60-A9AA84AABD55}">
      <dgm:prSet/>
      <dgm:spPr/>
      <dgm:t>
        <a:bodyPr/>
        <a:lstStyle/>
        <a:p>
          <a:endParaRPr lang="en-US"/>
        </a:p>
      </dgm:t>
    </dgm:pt>
    <dgm:pt modelId="{5159A6DE-C7E5-4335-8843-C4364EB811E2}" type="sibTrans" cxnId="{50CA23CF-77E8-45B1-8E60-A9AA84AABD55}">
      <dgm:prSet/>
      <dgm:spPr/>
      <dgm:t>
        <a:bodyPr/>
        <a:lstStyle/>
        <a:p>
          <a:endParaRPr lang="en-US"/>
        </a:p>
      </dgm:t>
    </dgm:pt>
    <dgm:pt modelId="{FCAEBFE4-CFBA-4367-A39D-007237DE1633}">
      <dgm:prSet phldrT="[Text]"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Chemistry</a:t>
          </a:r>
        </a:p>
      </dgm:t>
    </dgm:pt>
    <dgm:pt modelId="{D16F036D-160D-4004-B0A2-74E48A3E2990}" type="parTrans" cxnId="{CAFF2963-5976-4746-BCBF-1864F90D4FCF}">
      <dgm:prSet/>
      <dgm:spPr/>
      <dgm:t>
        <a:bodyPr/>
        <a:lstStyle/>
        <a:p>
          <a:endParaRPr lang="en-US"/>
        </a:p>
      </dgm:t>
    </dgm:pt>
    <dgm:pt modelId="{BAA1D162-771F-43E3-88E4-81BFB538690C}" type="sibTrans" cxnId="{CAFF2963-5976-4746-BCBF-1864F90D4FCF}">
      <dgm:prSet/>
      <dgm:spPr/>
      <dgm:t>
        <a:bodyPr/>
        <a:lstStyle/>
        <a:p>
          <a:endParaRPr lang="en-US"/>
        </a:p>
      </dgm:t>
    </dgm:pt>
    <dgm:pt modelId="{F9DD1D98-2A66-4103-A9EA-AAC0ACC17C12}">
      <dgm:prSet phldrT="[Text]"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Natural Resources Management</a:t>
          </a:r>
        </a:p>
      </dgm:t>
    </dgm:pt>
    <dgm:pt modelId="{50A92835-78D7-47AF-BCCC-EBD067A41DC1}" type="parTrans" cxnId="{3FDE9BE5-0A77-4882-BE43-90BA0FCC337B}">
      <dgm:prSet/>
      <dgm:spPr/>
      <dgm:t>
        <a:bodyPr/>
        <a:lstStyle/>
        <a:p>
          <a:endParaRPr lang="en-US"/>
        </a:p>
      </dgm:t>
    </dgm:pt>
    <dgm:pt modelId="{4A5FA006-2793-46B0-9745-1441A97162E8}" type="sibTrans" cxnId="{3FDE9BE5-0A77-4882-BE43-90BA0FCC337B}">
      <dgm:prSet/>
      <dgm:spPr/>
      <dgm:t>
        <a:bodyPr/>
        <a:lstStyle/>
        <a:p>
          <a:endParaRPr lang="en-US"/>
        </a:p>
      </dgm:t>
    </dgm:pt>
    <dgm:pt modelId="{D5C9CCAE-F6AD-4BC5-AF18-7E9008E92426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Psychology</a:t>
          </a:r>
        </a:p>
      </dgm:t>
    </dgm:pt>
    <dgm:pt modelId="{39903B63-A458-4468-B1E6-B8F7EED24EE3}" type="parTrans" cxnId="{83EB11F4-D7E3-439C-AF5F-58D502548FB6}">
      <dgm:prSet/>
      <dgm:spPr/>
      <dgm:t>
        <a:bodyPr/>
        <a:lstStyle/>
        <a:p>
          <a:endParaRPr lang="en-US"/>
        </a:p>
      </dgm:t>
    </dgm:pt>
    <dgm:pt modelId="{73BC5061-1ADE-43DE-8736-8A1E4C6243F4}" type="sibTrans" cxnId="{83EB11F4-D7E3-439C-AF5F-58D502548FB6}">
      <dgm:prSet/>
      <dgm:spPr/>
      <dgm:t>
        <a:bodyPr/>
        <a:lstStyle/>
        <a:p>
          <a:endParaRPr lang="en-US"/>
        </a:p>
      </dgm:t>
    </dgm:pt>
    <dgm:pt modelId="{AF7EBBAF-A7E5-4596-845D-8BB562EBD921}" type="pres">
      <dgm:prSet presAssocID="{56EC51F3-CE0B-4B09-9E42-DD7BC7CF87BA}" presName="composite" presStyleCnt="0">
        <dgm:presLayoutVars>
          <dgm:chMax val="1"/>
          <dgm:dir/>
          <dgm:resizeHandles val="exact"/>
        </dgm:presLayoutVars>
      </dgm:prSet>
      <dgm:spPr/>
    </dgm:pt>
    <dgm:pt modelId="{5F325C43-1371-4039-B4A2-AC13F4C3F73B}" type="pres">
      <dgm:prSet presAssocID="{56EC51F3-CE0B-4B09-9E42-DD7BC7CF87BA}" presName="radial" presStyleCnt="0">
        <dgm:presLayoutVars>
          <dgm:animLvl val="ctr"/>
        </dgm:presLayoutVars>
      </dgm:prSet>
      <dgm:spPr/>
    </dgm:pt>
    <dgm:pt modelId="{85FF0051-F0CE-40CB-9DE9-7F71CD5A822B}" type="pres">
      <dgm:prSet presAssocID="{1AABB947-B229-45CA-BD5C-3D3FF39B95A4}" presName="centerShape" presStyleLbl="vennNode1" presStyleIdx="0" presStyleCnt="9"/>
      <dgm:spPr/>
    </dgm:pt>
    <dgm:pt modelId="{4C1C1B4D-17E2-43CC-A855-D537DB90DF4F}" type="pres">
      <dgm:prSet presAssocID="{D5898A73-D82E-4F0C-AEB9-43107539B626}" presName="node" presStyleLbl="vennNode1" presStyleIdx="1" presStyleCnt="9">
        <dgm:presLayoutVars>
          <dgm:bulletEnabled val="1"/>
        </dgm:presLayoutVars>
      </dgm:prSet>
      <dgm:spPr/>
    </dgm:pt>
    <dgm:pt modelId="{4957A04B-34B0-48E0-ADBF-D33F6E9999FD}" type="pres">
      <dgm:prSet presAssocID="{B2FC4B26-C5F8-428A-A7E2-83FBC553FD4B}" presName="node" presStyleLbl="vennNode1" presStyleIdx="2" presStyleCnt="9">
        <dgm:presLayoutVars>
          <dgm:bulletEnabled val="1"/>
        </dgm:presLayoutVars>
      </dgm:prSet>
      <dgm:spPr/>
    </dgm:pt>
    <dgm:pt modelId="{F9E7C20B-944A-4D46-B80A-1007E59738AA}" type="pres">
      <dgm:prSet presAssocID="{A53B3754-EADB-4A7F-A7AC-D636123CF5DA}" presName="node" presStyleLbl="vennNode1" presStyleIdx="3" presStyleCnt="9">
        <dgm:presLayoutVars>
          <dgm:bulletEnabled val="1"/>
        </dgm:presLayoutVars>
      </dgm:prSet>
      <dgm:spPr/>
    </dgm:pt>
    <dgm:pt modelId="{E6C59F69-52A9-451A-9CF0-969890E0B580}" type="pres">
      <dgm:prSet presAssocID="{FCAEBFE4-CFBA-4367-A39D-007237DE1633}" presName="node" presStyleLbl="vennNode1" presStyleIdx="4" presStyleCnt="9">
        <dgm:presLayoutVars>
          <dgm:bulletEnabled val="1"/>
        </dgm:presLayoutVars>
      </dgm:prSet>
      <dgm:spPr/>
    </dgm:pt>
    <dgm:pt modelId="{95556AFC-710E-4D69-8974-16C0DB36AEFE}" type="pres">
      <dgm:prSet presAssocID="{30C2F5A7-9849-4BB9-BFA9-3CC98E242AF9}" presName="node" presStyleLbl="vennNode1" presStyleIdx="5" presStyleCnt="9">
        <dgm:presLayoutVars>
          <dgm:bulletEnabled val="1"/>
        </dgm:presLayoutVars>
      </dgm:prSet>
      <dgm:spPr/>
    </dgm:pt>
    <dgm:pt modelId="{3AB1C0CE-85EB-4BA5-BF6B-C9EAC5A7D308}" type="pres">
      <dgm:prSet presAssocID="{CF90AC6B-C992-4BA9-825F-7CEA0CA82050}" presName="node" presStyleLbl="vennNode1" presStyleIdx="6" presStyleCnt="9">
        <dgm:presLayoutVars>
          <dgm:bulletEnabled val="1"/>
        </dgm:presLayoutVars>
      </dgm:prSet>
      <dgm:spPr/>
    </dgm:pt>
    <dgm:pt modelId="{00F3A60E-C42C-4268-898F-C053ECE49264}" type="pres">
      <dgm:prSet presAssocID="{F9DD1D98-2A66-4103-A9EA-AAC0ACC17C12}" presName="node" presStyleLbl="vennNode1" presStyleIdx="7" presStyleCnt="9">
        <dgm:presLayoutVars>
          <dgm:bulletEnabled val="1"/>
        </dgm:presLayoutVars>
      </dgm:prSet>
      <dgm:spPr/>
    </dgm:pt>
    <dgm:pt modelId="{952A9AF1-09C5-4119-B583-E33D5074FA37}" type="pres">
      <dgm:prSet presAssocID="{D5C9CCAE-F6AD-4BC5-AF18-7E9008E92426}" presName="node" presStyleLbl="vennNode1" presStyleIdx="8" presStyleCnt="9">
        <dgm:presLayoutVars>
          <dgm:bulletEnabled val="1"/>
        </dgm:presLayoutVars>
      </dgm:prSet>
      <dgm:spPr/>
    </dgm:pt>
  </dgm:ptLst>
  <dgm:cxnLst>
    <dgm:cxn modelId="{87AA2316-674B-4867-88AA-6E78794D90B0}" srcId="{1AABB947-B229-45CA-BD5C-3D3FF39B95A4}" destId="{CF90AC6B-C992-4BA9-825F-7CEA0CA82050}" srcOrd="5" destOrd="0" parTransId="{F52CCCE3-3070-40E9-962D-5D1502E52655}" sibTransId="{8DA2B73C-150B-41AE-8165-2D373EAE6D38}"/>
    <dgm:cxn modelId="{59DA8E26-0FB4-4A4B-A01F-81DE9D3D99E3}" type="presOf" srcId="{A53B3754-EADB-4A7F-A7AC-D636123CF5DA}" destId="{F9E7C20B-944A-4D46-B80A-1007E59738AA}" srcOrd="0" destOrd="0" presId="urn:microsoft.com/office/officeart/2005/8/layout/radial3"/>
    <dgm:cxn modelId="{DEAE3C2B-3A23-4E9C-9102-142F16CC4C69}" type="presOf" srcId="{FCAEBFE4-CFBA-4367-A39D-007237DE1633}" destId="{E6C59F69-52A9-451A-9CF0-969890E0B580}" srcOrd="0" destOrd="0" presId="urn:microsoft.com/office/officeart/2005/8/layout/radial3"/>
    <dgm:cxn modelId="{C366902E-9FA5-4182-B9DE-9496BF1E0CBB}" srcId="{1AABB947-B229-45CA-BD5C-3D3FF39B95A4}" destId="{D5898A73-D82E-4F0C-AEB9-43107539B626}" srcOrd="0" destOrd="0" parTransId="{6A8D806D-1466-4CFE-9A20-1C73F761CCBC}" sibTransId="{FE363B55-CBBF-4B15-9023-3E3BA18172EE}"/>
    <dgm:cxn modelId="{744AE131-8C12-4CAD-B0C0-A6FE23C8A5C7}" type="presOf" srcId="{D5C9CCAE-F6AD-4BC5-AF18-7E9008E92426}" destId="{952A9AF1-09C5-4119-B583-E33D5074FA37}" srcOrd="0" destOrd="0" presId="urn:microsoft.com/office/officeart/2005/8/layout/radial3"/>
    <dgm:cxn modelId="{95E5C561-2F13-4F56-BD35-6B35A7F806B8}" type="presOf" srcId="{1AABB947-B229-45CA-BD5C-3D3FF39B95A4}" destId="{85FF0051-F0CE-40CB-9DE9-7F71CD5A822B}" srcOrd="0" destOrd="0" presId="urn:microsoft.com/office/officeart/2005/8/layout/radial3"/>
    <dgm:cxn modelId="{CAFF2963-5976-4746-BCBF-1864F90D4FCF}" srcId="{1AABB947-B229-45CA-BD5C-3D3FF39B95A4}" destId="{FCAEBFE4-CFBA-4367-A39D-007237DE1633}" srcOrd="3" destOrd="0" parTransId="{D16F036D-160D-4004-B0A2-74E48A3E2990}" sibTransId="{BAA1D162-771F-43E3-88E4-81BFB538690C}"/>
    <dgm:cxn modelId="{5715016B-80BA-422C-9AAD-CD5D805EC254}" type="presOf" srcId="{CF90AC6B-C992-4BA9-825F-7CEA0CA82050}" destId="{3AB1C0CE-85EB-4BA5-BF6B-C9EAC5A7D308}" srcOrd="0" destOrd="0" presId="urn:microsoft.com/office/officeart/2005/8/layout/radial3"/>
    <dgm:cxn modelId="{2CA7CD4D-04ED-496E-92C7-7788CF2B34D1}" type="presOf" srcId="{30C2F5A7-9849-4BB9-BFA9-3CC98E242AF9}" destId="{95556AFC-710E-4D69-8974-16C0DB36AEFE}" srcOrd="0" destOrd="0" presId="urn:microsoft.com/office/officeart/2005/8/layout/radial3"/>
    <dgm:cxn modelId="{A0B0D84D-4170-4851-A0E9-4E27EED029A3}" srcId="{1AABB947-B229-45CA-BD5C-3D3FF39B95A4}" destId="{30C2F5A7-9849-4BB9-BFA9-3CC98E242AF9}" srcOrd="4" destOrd="0" parTransId="{DABB93A3-F00E-4703-A41D-777EAB27134F}" sibTransId="{1D656589-88F6-4323-8DB8-3E88B93B00F6}"/>
    <dgm:cxn modelId="{C0182C7E-ADB3-4399-946A-1E2CCF94280E}" srcId="{1AABB947-B229-45CA-BD5C-3D3FF39B95A4}" destId="{A53B3754-EADB-4A7F-A7AC-D636123CF5DA}" srcOrd="2" destOrd="0" parTransId="{B1226FED-A285-4452-9C58-14BE44533D85}" sibTransId="{403B7B14-ECEC-468F-AD5E-E9FB71ED0930}"/>
    <dgm:cxn modelId="{59BF608A-E9E2-42B9-BDFB-D9322235340E}" srcId="{56EC51F3-CE0B-4B09-9E42-DD7BC7CF87BA}" destId="{1AABB947-B229-45CA-BD5C-3D3FF39B95A4}" srcOrd="0" destOrd="0" parTransId="{FDF3B14F-D3BD-491D-A646-E881171672B5}" sibTransId="{DD3D983A-0EDB-453E-890F-24D1EA56283E}"/>
    <dgm:cxn modelId="{E28E5A8A-5EAE-428A-BC8D-46030FA06254}" type="presOf" srcId="{B2FC4B26-C5F8-428A-A7E2-83FBC553FD4B}" destId="{4957A04B-34B0-48E0-ADBF-D33F6E9999FD}" srcOrd="0" destOrd="0" presId="urn:microsoft.com/office/officeart/2005/8/layout/radial3"/>
    <dgm:cxn modelId="{7C50EDAA-B836-439C-8E17-F298FB80BFD4}" type="presOf" srcId="{D5898A73-D82E-4F0C-AEB9-43107539B626}" destId="{4C1C1B4D-17E2-43CC-A855-D537DB90DF4F}" srcOrd="0" destOrd="0" presId="urn:microsoft.com/office/officeart/2005/8/layout/radial3"/>
    <dgm:cxn modelId="{50CA23CF-77E8-45B1-8E60-A9AA84AABD55}" srcId="{1AABB947-B229-45CA-BD5C-3D3FF39B95A4}" destId="{B2FC4B26-C5F8-428A-A7E2-83FBC553FD4B}" srcOrd="1" destOrd="0" parTransId="{F2DC985C-0FEE-4680-A078-0AA2EDF916C4}" sibTransId="{5159A6DE-C7E5-4335-8843-C4364EB811E2}"/>
    <dgm:cxn modelId="{64491EDB-7D09-49F0-8774-70E14E6594D3}" type="presOf" srcId="{F9DD1D98-2A66-4103-A9EA-AAC0ACC17C12}" destId="{00F3A60E-C42C-4268-898F-C053ECE49264}" srcOrd="0" destOrd="0" presId="urn:microsoft.com/office/officeart/2005/8/layout/radial3"/>
    <dgm:cxn modelId="{3FDE9BE5-0A77-4882-BE43-90BA0FCC337B}" srcId="{1AABB947-B229-45CA-BD5C-3D3FF39B95A4}" destId="{F9DD1D98-2A66-4103-A9EA-AAC0ACC17C12}" srcOrd="6" destOrd="0" parTransId="{50A92835-78D7-47AF-BCCC-EBD067A41DC1}" sibTransId="{4A5FA006-2793-46B0-9745-1441A97162E8}"/>
    <dgm:cxn modelId="{932D49EA-9EF0-4AB8-A5F5-B07AD6405FA5}" type="presOf" srcId="{56EC51F3-CE0B-4B09-9E42-DD7BC7CF87BA}" destId="{AF7EBBAF-A7E5-4596-845D-8BB562EBD921}" srcOrd="0" destOrd="0" presId="urn:microsoft.com/office/officeart/2005/8/layout/radial3"/>
    <dgm:cxn modelId="{83EB11F4-D7E3-439C-AF5F-58D502548FB6}" srcId="{1AABB947-B229-45CA-BD5C-3D3FF39B95A4}" destId="{D5C9CCAE-F6AD-4BC5-AF18-7E9008E92426}" srcOrd="7" destOrd="0" parTransId="{39903B63-A458-4468-B1E6-B8F7EED24EE3}" sibTransId="{73BC5061-1ADE-43DE-8736-8A1E4C6243F4}"/>
    <dgm:cxn modelId="{1472B9BC-9239-4C26-8FDA-963C4783F2A9}" type="presParOf" srcId="{AF7EBBAF-A7E5-4596-845D-8BB562EBD921}" destId="{5F325C43-1371-4039-B4A2-AC13F4C3F73B}" srcOrd="0" destOrd="0" presId="urn:microsoft.com/office/officeart/2005/8/layout/radial3"/>
    <dgm:cxn modelId="{CB5BF6C6-34B1-4337-ACA3-EDFFDC55D75A}" type="presParOf" srcId="{5F325C43-1371-4039-B4A2-AC13F4C3F73B}" destId="{85FF0051-F0CE-40CB-9DE9-7F71CD5A822B}" srcOrd="0" destOrd="0" presId="urn:microsoft.com/office/officeart/2005/8/layout/radial3"/>
    <dgm:cxn modelId="{B9CC8BF9-9B1B-4E32-99EB-08248D7BDEF4}" type="presParOf" srcId="{5F325C43-1371-4039-B4A2-AC13F4C3F73B}" destId="{4C1C1B4D-17E2-43CC-A855-D537DB90DF4F}" srcOrd="1" destOrd="0" presId="urn:microsoft.com/office/officeart/2005/8/layout/radial3"/>
    <dgm:cxn modelId="{7098B7E8-006B-4F8A-BF15-BFFC2E8F0A4B}" type="presParOf" srcId="{5F325C43-1371-4039-B4A2-AC13F4C3F73B}" destId="{4957A04B-34B0-48E0-ADBF-D33F6E9999FD}" srcOrd="2" destOrd="0" presId="urn:microsoft.com/office/officeart/2005/8/layout/radial3"/>
    <dgm:cxn modelId="{76FE643B-EB86-4C6D-AA85-74872630CC32}" type="presParOf" srcId="{5F325C43-1371-4039-B4A2-AC13F4C3F73B}" destId="{F9E7C20B-944A-4D46-B80A-1007E59738AA}" srcOrd="3" destOrd="0" presId="urn:microsoft.com/office/officeart/2005/8/layout/radial3"/>
    <dgm:cxn modelId="{F97215AC-46FF-4C25-8107-80F6B2ED7602}" type="presParOf" srcId="{5F325C43-1371-4039-B4A2-AC13F4C3F73B}" destId="{E6C59F69-52A9-451A-9CF0-969890E0B580}" srcOrd="4" destOrd="0" presId="urn:microsoft.com/office/officeart/2005/8/layout/radial3"/>
    <dgm:cxn modelId="{9F5F68E3-F894-486E-9038-B9057D2C1E11}" type="presParOf" srcId="{5F325C43-1371-4039-B4A2-AC13F4C3F73B}" destId="{95556AFC-710E-4D69-8974-16C0DB36AEFE}" srcOrd="5" destOrd="0" presId="urn:microsoft.com/office/officeart/2005/8/layout/radial3"/>
    <dgm:cxn modelId="{492B8F9D-D140-4EEF-ABCC-058E56100250}" type="presParOf" srcId="{5F325C43-1371-4039-B4A2-AC13F4C3F73B}" destId="{3AB1C0CE-85EB-4BA5-BF6B-C9EAC5A7D308}" srcOrd="6" destOrd="0" presId="urn:microsoft.com/office/officeart/2005/8/layout/radial3"/>
    <dgm:cxn modelId="{8B12E3BB-0365-4E32-B38A-A52AE3C292CD}" type="presParOf" srcId="{5F325C43-1371-4039-B4A2-AC13F4C3F73B}" destId="{00F3A60E-C42C-4268-898F-C053ECE49264}" srcOrd="7" destOrd="0" presId="urn:microsoft.com/office/officeart/2005/8/layout/radial3"/>
    <dgm:cxn modelId="{A8DFCB08-845E-42AB-BC18-367E45620D1C}" type="presParOf" srcId="{5F325C43-1371-4039-B4A2-AC13F4C3F73B}" destId="{952A9AF1-09C5-4119-B583-E33D5074FA37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6213C-6804-4F5F-AAE6-4ED4A0FB7975}">
      <dsp:nvSpPr>
        <dsp:cNvPr id="0" name=""/>
        <dsp:cNvSpPr/>
      </dsp:nvSpPr>
      <dsp:spPr>
        <a:xfrm>
          <a:off x="0" y="36064"/>
          <a:ext cx="6012220" cy="4120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 Light" panose="020F0302020204030204"/>
            </a:rPr>
            <a:t>Courses:</a:t>
          </a:r>
          <a:endParaRPr lang="en-US" sz="1600" b="1" kern="1200" dirty="0"/>
        </a:p>
      </dsp:txBody>
      <dsp:txXfrm>
        <a:off x="20117" y="56181"/>
        <a:ext cx="5971986" cy="371861"/>
      </dsp:txXfrm>
    </dsp:sp>
    <dsp:sp modelId="{C5799AEB-AC9E-4573-8CF9-C1946F325BBA}">
      <dsp:nvSpPr>
        <dsp:cNvPr id="0" name=""/>
        <dsp:cNvSpPr/>
      </dsp:nvSpPr>
      <dsp:spPr>
        <a:xfrm>
          <a:off x="0" y="497120"/>
          <a:ext cx="6012220" cy="4120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CRJU 105 Interviewing and Report Writing</a:t>
          </a:r>
        </a:p>
      </dsp:txBody>
      <dsp:txXfrm>
        <a:off x="20117" y="517237"/>
        <a:ext cx="5971986" cy="371861"/>
      </dsp:txXfrm>
    </dsp:sp>
    <dsp:sp modelId="{6E89450C-7708-4045-9695-0AA91AA21812}">
      <dsp:nvSpPr>
        <dsp:cNvPr id="0" name=""/>
        <dsp:cNvSpPr/>
      </dsp:nvSpPr>
      <dsp:spPr>
        <a:xfrm>
          <a:off x="0" y="958176"/>
          <a:ext cx="6012220" cy="4120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CRJU 111 Intro to Criminal Justice</a:t>
          </a:r>
        </a:p>
      </dsp:txBody>
      <dsp:txXfrm>
        <a:off x="20117" y="978293"/>
        <a:ext cx="5971986" cy="371861"/>
      </dsp:txXfrm>
    </dsp:sp>
    <dsp:sp modelId="{B644389F-191F-4AF8-B0A6-6ACD597EE611}">
      <dsp:nvSpPr>
        <dsp:cNvPr id="0" name=""/>
        <dsp:cNvSpPr/>
      </dsp:nvSpPr>
      <dsp:spPr>
        <a:xfrm>
          <a:off x="0" y="1419232"/>
          <a:ext cx="6012220" cy="4120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CRJU 215 Crime Scene Mgt.</a:t>
          </a:r>
        </a:p>
      </dsp:txBody>
      <dsp:txXfrm>
        <a:off x="20117" y="1439349"/>
        <a:ext cx="5971986" cy="371861"/>
      </dsp:txXfrm>
    </dsp:sp>
    <dsp:sp modelId="{70F5332E-8B08-467E-B3A9-8473677D9B83}">
      <dsp:nvSpPr>
        <dsp:cNvPr id="0" name=""/>
        <dsp:cNvSpPr/>
      </dsp:nvSpPr>
      <dsp:spPr>
        <a:xfrm>
          <a:off x="0" y="1880288"/>
          <a:ext cx="6012220" cy="4120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CRJU 222 Police Practices and Procedures</a:t>
          </a:r>
        </a:p>
      </dsp:txBody>
      <dsp:txXfrm>
        <a:off x="20117" y="1900405"/>
        <a:ext cx="5971986" cy="371861"/>
      </dsp:txXfrm>
    </dsp:sp>
    <dsp:sp modelId="{72797EA6-3E21-4B7A-8155-17404979F656}">
      <dsp:nvSpPr>
        <dsp:cNvPr id="0" name=""/>
        <dsp:cNvSpPr/>
      </dsp:nvSpPr>
      <dsp:spPr>
        <a:xfrm>
          <a:off x="0" y="2341344"/>
          <a:ext cx="6012220" cy="4120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CRJU 223 Corrections</a:t>
          </a:r>
        </a:p>
      </dsp:txBody>
      <dsp:txXfrm>
        <a:off x="20117" y="2361461"/>
        <a:ext cx="5971986" cy="371861"/>
      </dsp:txXfrm>
    </dsp:sp>
    <dsp:sp modelId="{E85FD174-6B05-4CAC-8F7D-05170BEAA068}">
      <dsp:nvSpPr>
        <dsp:cNvPr id="0" name=""/>
        <dsp:cNvSpPr/>
      </dsp:nvSpPr>
      <dsp:spPr>
        <a:xfrm>
          <a:off x="0" y="2802400"/>
          <a:ext cx="6012220" cy="4120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CRJU 231 Community Oriented Policing (or)</a:t>
          </a:r>
        </a:p>
      </dsp:txBody>
      <dsp:txXfrm>
        <a:off x="20117" y="2822517"/>
        <a:ext cx="5971986" cy="371861"/>
      </dsp:txXfrm>
    </dsp:sp>
    <dsp:sp modelId="{E7D755C7-3B7F-4F98-987A-6B967622E88C}">
      <dsp:nvSpPr>
        <dsp:cNvPr id="0" name=""/>
        <dsp:cNvSpPr/>
      </dsp:nvSpPr>
      <dsp:spPr>
        <a:xfrm>
          <a:off x="0" y="3263456"/>
          <a:ext cx="6012220" cy="4120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CRJU 251 Probation and Parole</a:t>
          </a:r>
        </a:p>
      </dsp:txBody>
      <dsp:txXfrm>
        <a:off x="20117" y="3283573"/>
        <a:ext cx="5971986" cy="371861"/>
      </dsp:txXfrm>
    </dsp:sp>
    <dsp:sp modelId="{96C38FD0-41B8-404A-94B1-B0EAEE91B6E4}">
      <dsp:nvSpPr>
        <dsp:cNvPr id="0" name=""/>
        <dsp:cNvSpPr/>
      </dsp:nvSpPr>
      <dsp:spPr>
        <a:xfrm>
          <a:off x="0" y="3724512"/>
          <a:ext cx="6012220" cy="4120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CRJU 232 Criminal Evidence and Procedures</a:t>
          </a:r>
        </a:p>
      </dsp:txBody>
      <dsp:txXfrm>
        <a:off x="20117" y="3744629"/>
        <a:ext cx="5971986" cy="371861"/>
      </dsp:txXfrm>
    </dsp:sp>
    <dsp:sp modelId="{B09D9BBB-3E78-4B06-9D09-633862342595}">
      <dsp:nvSpPr>
        <dsp:cNvPr id="0" name=""/>
        <dsp:cNvSpPr/>
      </dsp:nvSpPr>
      <dsp:spPr>
        <a:xfrm>
          <a:off x="0" y="4185568"/>
          <a:ext cx="6012220" cy="4120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CRJU 293 Juvenile Justice</a:t>
          </a:r>
        </a:p>
      </dsp:txBody>
      <dsp:txXfrm>
        <a:off x="20117" y="4205685"/>
        <a:ext cx="5971986" cy="371861"/>
      </dsp:txXfrm>
    </dsp:sp>
    <dsp:sp modelId="{22AA0E5E-6BE6-4605-A22F-02B1B08D9BA2}">
      <dsp:nvSpPr>
        <dsp:cNvPr id="0" name=""/>
        <dsp:cNvSpPr/>
      </dsp:nvSpPr>
      <dsp:spPr>
        <a:xfrm>
          <a:off x="0" y="4646624"/>
          <a:ext cx="6012220" cy="4120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CRJU 297 Internship I</a:t>
          </a:r>
        </a:p>
      </dsp:txBody>
      <dsp:txXfrm>
        <a:off x="20117" y="4666741"/>
        <a:ext cx="5971986" cy="3718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E159E-559B-4E7A-9563-08F57B0EFFBF}">
      <dsp:nvSpPr>
        <dsp:cNvPr id="0" name=""/>
        <dsp:cNvSpPr/>
      </dsp:nvSpPr>
      <dsp:spPr>
        <a:xfrm>
          <a:off x="593" y="458137"/>
          <a:ext cx="2314885" cy="1388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CRJU 111 Intro to Criminal Justice</a:t>
          </a:r>
        </a:p>
      </dsp:txBody>
      <dsp:txXfrm>
        <a:off x="593" y="458137"/>
        <a:ext cx="2314885" cy="1388931"/>
      </dsp:txXfrm>
    </dsp:sp>
    <dsp:sp modelId="{7855B1AB-1425-457A-8D4D-173180C1A5AF}">
      <dsp:nvSpPr>
        <dsp:cNvPr id="0" name=""/>
        <dsp:cNvSpPr/>
      </dsp:nvSpPr>
      <dsp:spPr>
        <a:xfrm>
          <a:off x="2546967" y="458137"/>
          <a:ext cx="2314885" cy="1388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CRJU 215 Crime Scene Management</a:t>
          </a:r>
        </a:p>
      </dsp:txBody>
      <dsp:txXfrm>
        <a:off x="2546967" y="458137"/>
        <a:ext cx="2314885" cy="1388931"/>
      </dsp:txXfrm>
    </dsp:sp>
    <dsp:sp modelId="{26C4223B-DD63-4BCC-BF4E-60E51C2C3B5B}">
      <dsp:nvSpPr>
        <dsp:cNvPr id="0" name=""/>
        <dsp:cNvSpPr/>
      </dsp:nvSpPr>
      <dsp:spPr>
        <a:xfrm>
          <a:off x="593" y="2078557"/>
          <a:ext cx="2314885" cy="1388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CRJU 222 Police Practices and Procedures</a:t>
          </a:r>
        </a:p>
      </dsp:txBody>
      <dsp:txXfrm>
        <a:off x="593" y="2078557"/>
        <a:ext cx="2314885" cy="1388931"/>
      </dsp:txXfrm>
    </dsp:sp>
    <dsp:sp modelId="{2EE382EA-FCCC-4850-92EB-942533335CA7}">
      <dsp:nvSpPr>
        <dsp:cNvPr id="0" name=""/>
        <dsp:cNvSpPr/>
      </dsp:nvSpPr>
      <dsp:spPr>
        <a:xfrm>
          <a:off x="2546967" y="2078557"/>
          <a:ext cx="2314885" cy="1388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CRJU 223 Corrections</a:t>
          </a:r>
        </a:p>
      </dsp:txBody>
      <dsp:txXfrm>
        <a:off x="2546967" y="2078557"/>
        <a:ext cx="2314885" cy="1388931"/>
      </dsp:txXfrm>
    </dsp:sp>
    <dsp:sp modelId="{F25665D4-26DC-4153-91EB-AE25F91BCFAD}">
      <dsp:nvSpPr>
        <dsp:cNvPr id="0" name=""/>
        <dsp:cNvSpPr/>
      </dsp:nvSpPr>
      <dsp:spPr>
        <a:xfrm>
          <a:off x="593" y="3698977"/>
          <a:ext cx="2314885" cy="1388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CRJU 232 Criminal Evidence and Procedures</a:t>
          </a:r>
        </a:p>
      </dsp:txBody>
      <dsp:txXfrm>
        <a:off x="593" y="3698977"/>
        <a:ext cx="2314885" cy="1388931"/>
      </dsp:txXfrm>
    </dsp:sp>
    <dsp:sp modelId="{AE6D42A5-7056-41E6-9F6C-A0DF869C07B5}">
      <dsp:nvSpPr>
        <dsp:cNvPr id="0" name=""/>
        <dsp:cNvSpPr/>
      </dsp:nvSpPr>
      <dsp:spPr>
        <a:xfrm>
          <a:off x="2546967" y="3698977"/>
          <a:ext cx="2314885" cy="13889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CRJU 293 Juvenile Justice System</a:t>
          </a:r>
        </a:p>
      </dsp:txBody>
      <dsp:txXfrm>
        <a:off x="2546967" y="3698977"/>
        <a:ext cx="2314885" cy="13889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F0051-F0CE-40CB-9DE9-7F71CD5A822B}">
      <dsp:nvSpPr>
        <dsp:cNvPr id="0" name=""/>
        <dsp:cNvSpPr/>
      </dsp:nvSpPr>
      <dsp:spPr>
        <a:xfrm>
          <a:off x="4315370" y="1184820"/>
          <a:ext cx="2951658" cy="295165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Criminal Justice</a:t>
          </a:r>
        </a:p>
      </dsp:txBody>
      <dsp:txXfrm>
        <a:off x="4747630" y="1617080"/>
        <a:ext cx="2087138" cy="2087138"/>
      </dsp:txXfrm>
    </dsp:sp>
    <dsp:sp modelId="{4C1C1B4D-17E2-43CC-A855-D537DB90DF4F}">
      <dsp:nvSpPr>
        <dsp:cNvPr id="0" name=""/>
        <dsp:cNvSpPr/>
      </dsp:nvSpPr>
      <dsp:spPr>
        <a:xfrm>
          <a:off x="5053285" y="526"/>
          <a:ext cx="1475829" cy="1475829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Times New Roman" panose="02020603050405020304" pitchFamily="18" charset="0"/>
              <a:cs typeface="Times New Roman" panose="02020603050405020304" pitchFamily="18" charset="0"/>
            </a:rPr>
            <a:t>Accounting</a:t>
          </a:r>
        </a:p>
      </dsp:txBody>
      <dsp:txXfrm>
        <a:off x="5269415" y="216656"/>
        <a:ext cx="1043569" cy="1043569"/>
      </dsp:txXfrm>
    </dsp:sp>
    <dsp:sp modelId="{4957A04B-34B0-48E0-ADBF-D33F6E9999FD}">
      <dsp:nvSpPr>
        <dsp:cNvPr id="0" name=""/>
        <dsp:cNvSpPr/>
      </dsp:nvSpPr>
      <dsp:spPr>
        <a:xfrm>
          <a:off x="6412492" y="563528"/>
          <a:ext cx="1475829" cy="147582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Times New Roman" panose="02020603050405020304" pitchFamily="18" charset="0"/>
              <a:cs typeface="Times New Roman" panose="02020603050405020304" pitchFamily="18" charset="0"/>
            </a:rPr>
            <a:t>Behavioral Disorders</a:t>
          </a:r>
        </a:p>
      </dsp:txBody>
      <dsp:txXfrm>
        <a:off x="6628622" y="779658"/>
        <a:ext cx="1043569" cy="1043569"/>
      </dsp:txXfrm>
    </dsp:sp>
    <dsp:sp modelId="{F9E7C20B-944A-4D46-B80A-1007E59738AA}">
      <dsp:nvSpPr>
        <dsp:cNvPr id="0" name=""/>
        <dsp:cNvSpPr/>
      </dsp:nvSpPr>
      <dsp:spPr>
        <a:xfrm>
          <a:off x="6975493" y="1922735"/>
          <a:ext cx="1475829" cy="1475829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Times New Roman" panose="02020603050405020304" pitchFamily="18" charset="0"/>
              <a:cs typeface="Times New Roman" panose="02020603050405020304" pitchFamily="18" charset="0"/>
            </a:rPr>
            <a:t>Biology</a:t>
          </a:r>
        </a:p>
      </dsp:txBody>
      <dsp:txXfrm>
        <a:off x="7191623" y="2138865"/>
        <a:ext cx="1043569" cy="1043569"/>
      </dsp:txXfrm>
    </dsp:sp>
    <dsp:sp modelId="{E6C59F69-52A9-451A-9CF0-969890E0B580}">
      <dsp:nvSpPr>
        <dsp:cNvPr id="0" name=""/>
        <dsp:cNvSpPr/>
      </dsp:nvSpPr>
      <dsp:spPr>
        <a:xfrm>
          <a:off x="6412492" y="3281942"/>
          <a:ext cx="1475829" cy="1475829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Times New Roman" panose="02020603050405020304" pitchFamily="18" charset="0"/>
              <a:cs typeface="Times New Roman" panose="02020603050405020304" pitchFamily="18" charset="0"/>
            </a:rPr>
            <a:t>Chemistry</a:t>
          </a:r>
        </a:p>
      </dsp:txBody>
      <dsp:txXfrm>
        <a:off x="6628622" y="3498072"/>
        <a:ext cx="1043569" cy="1043569"/>
      </dsp:txXfrm>
    </dsp:sp>
    <dsp:sp modelId="{95556AFC-710E-4D69-8974-16C0DB36AEFE}">
      <dsp:nvSpPr>
        <dsp:cNvPr id="0" name=""/>
        <dsp:cNvSpPr/>
      </dsp:nvSpPr>
      <dsp:spPr>
        <a:xfrm>
          <a:off x="5053285" y="3844943"/>
          <a:ext cx="1475829" cy="147582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Times New Roman" panose="02020603050405020304" pitchFamily="18" charset="0"/>
              <a:cs typeface="Times New Roman" panose="02020603050405020304" pitchFamily="18" charset="0"/>
            </a:rPr>
            <a:t>Computer Information Systems</a:t>
          </a:r>
        </a:p>
      </dsp:txBody>
      <dsp:txXfrm>
        <a:off x="5269415" y="4061073"/>
        <a:ext cx="1043569" cy="1043569"/>
      </dsp:txXfrm>
    </dsp:sp>
    <dsp:sp modelId="{3AB1C0CE-85EB-4BA5-BF6B-C9EAC5A7D308}">
      <dsp:nvSpPr>
        <dsp:cNvPr id="0" name=""/>
        <dsp:cNvSpPr/>
      </dsp:nvSpPr>
      <dsp:spPr>
        <a:xfrm>
          <a:off x="3694078" y="3281942"/>
          <a:ext cx="1475829" cy="1475829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Times New Roman" panose="02020603050405020304" pitchFamily="18" charset="0"/>
              <a:cs typeface="Times New Roman" panose="02020603050405020304" pitchFamily="18" charset="0"/>
            </a:rPr>
            <a:t>Environmental Science</a:t>
          </a:r>
        </a:p>
      </dsp:txBody>
      <dsp:txXfrm>
        <a:off x="3910208" y="3498072"/>
        <a:ext cx="1043569" cy="1043569"/>
      </dsp:txXfrm>
    </dsp:sp>
    <dsp:sp modelId="{00F3A60E-C42C-4268-898F-C053ECE49264}">
      <dsp:nvSpPr>
        <dsp:cNvPr id="0" name=""/>
        <dsp:cNvSpPr/>
      </dsp:nvSpPr>
      <dsp:spPr>
        <a:xfrm>
          <a:off x="3131076" y="1922735"/>
          <a:ext cx="1475829" cy="147582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Times New Roman" panose="02020603050405020304" pitchFamily="18" charset="0"/>
              <a:cs typeface="Times New Roman" panose="02020603050405020304" pitchFamily="18" charset="0"/>
            </a:rPr>
            <a:t>Natural Resources Management</a:t>
          </a:r>
        </a:p>
      </dsp:txBody>
      <dsp:txXfrm>
        <a:off x="3347206" y="2138865"/>
        <a:ext cx="1043569" cy="1043569"/>
      </dsp:txXfrm>
    </dsp:sp>
    <dsp:sp modelId="{952A9AF1-09C5-4119-B583-E33D5074FA37}">
      <dsp:nvSpPr>
        <dsp:cNvPr id="0" name=""/>
        <dsp:cNvSpPr/>
      </dsp:nvSpPr>
      <dsp:spPr>
        <a:xfrm>
          <a:off x="3694078" y="563528"/>
          <a:ext cx="1475829" cy="1475829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Psychology</a:t>
          </a:r>
        </a:p>
      </dsp:txBody>
      <dsp:txXfrm>
        <a:off x="3910208" y="779658"/>
        <a:ext cx="1043569" cy="10435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573C-8912-441F-A3DA-993C506716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217C-5D4E-4F90-91EB-D49A6B39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19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573C-8912-441F-A3DA-993C506716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217C-5D4E-4F90-91EB-D49A6B39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11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573C-8912-441F-A3DA-993C506716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217C-5D4E-4F90-91EB-D49A6B39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74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573C-8912-441F-A3DA-993C506716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217C-5D4E-4F90-91EB-D49A6B39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00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573C-8912-441F-A3DA-993C506716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217C-5D4E-4F90-91EB-D49A6B39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29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573C-8912-441F-A3DA-993C506716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217C-5D4E-4F90-91EB-D49A6B39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91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573C-8912-441F-A3DA-993C506716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217C-5D4E-4F90-91EB-D49A6B39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46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573C-8912-441F-A3DA-993C506716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217C-5D4E-4F90-91EB-D49A6B39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49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573C-8912-441F-A3DA-993C506716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217C-5D4E-4F90-91EB-D49A6B39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93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573C-8912-441F-A3DA-993C506716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217C-5D4E-4F90-91EB-D49A6B39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70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573C-8912-441F-A3DA-993C506716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217C-5D4E-4F90-91EB-D49A6B39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92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573C-8912-441F-A3DA-993C506716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217C-5D4E-4F90-91EB-D49A6B39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21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573C-8912-441F-A3DA-993C506716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217C-5D4E-4F90-91EB-D49A6B39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79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573C-8912-441F-A3DA-993C506716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217C-5D4E-4F90-91EB-D49A6B39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92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573C-8912-441F-A3DA-993C506716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217C-5D4E-4F90-91EB-D49A6B39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41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573C-8912-441F-A3DA-993C506716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217C-5D4E-4F90-91EB-D49A6B39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53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573C-8912-441F-A3DA-993C506716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217C-5D4E-4F90-91EB-D49A6B39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00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573C-8912-441F-A3DA-993C506716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217C-5D4E-4F90-91EB-D49A6B39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9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573C-8912-441F-A3DA-993C506716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217C-5D4E-4F90-91EB-D49A6B39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2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573C-8912-441F-A3DA-993C506716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217C-5D4E-4F90-91EB-D49A6B39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65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573C-8912-441F-A3DA-993C506716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217C-5D4E-4F90-91EB-D49A6B39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57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573C-8912-441F-A3DA-993C506716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217C-5D4E-4F90-91EB-D49A6B39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25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4573C-8912-441F-A3DA-993C506716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8217C-5D4E-4F90-91EB-D49A6B39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97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4573C-8912-441F-A3DA-993C506716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8217C-5D4E-4F90-91EB-D49A6B390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7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correctionalofficer.org/training#ranked-school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scott.beatty@glenville.edu" TargetMode="External"/><Relationship Id="rId2" Type="http://schemas.openxmlformats.org/officeDocument/2006/relationships/hyperlink" Target="mailto:donal.hardin@glenville.edu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glenville.edu/departments/criminal-justice" TargetMode="External"/><Relationship Id="rId4" Type="http://schemas.openxmlformats.org/officeDocument/2006/relationships/hyperlink" Target="mailto:robert.rice@glenville.edu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5035" y="1388545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GSU Department of Criminal Justice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4365" y="560664"/>
            <a:ext cx="9144000" cy="165576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the…..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31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AC4D7-9C60-9C43-8637-1B49B6F1B09F}"/>
              </a:ext>
            </a:extLst>
          </p:cNvPr>
          <p:cNvSpPr txBox="1">
            <a:spLocks/>
          </p:cNvSpPr>
          <p:nvPr/>
        </p:nvSpPr>
        <p:spPr>
          <a:xfrm>
            <a:off x="2510420" y="0"/>
            <a:ext cx="8595168" cy="1021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Criminal Justice – A.S. (60-61 hrs.)</a:t>
            </a:r>
          </a:p>
        </p:txBody>
      </p:sp>
      <p:graphicFrame>
        <p:nvGraphicFramePr>
          <p:cNvPr id="22" name="Content Placeholder 3">
            <a:extLst>
              <a:ext uri="{FF2B5EF4-FFF2-40B4-BE49-F238E27FC236}">
                <a16:creationId xmlns:a16="http://schemas.microsoft.com/office/drawing/2014/main" id="{1CBF53E3-DAA9-AE30-E810-2E3CDDA5A908}"/>
              </a:ext>
            </a:extLst>
          </p:cNvPr>
          <p:cNvGraphicFramePr/>
          <p:nvPr/>
        </p:nvGraphicFramePr>
        <p:xfrm>
          <a:off x="2935012" y="1509682"/>
          <a:ext cx="6012220" cy="5094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2150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F9712-7602-FE4D-B349-E691EFFEB5E3}"/>
              </a:ext>
            </a:extLst>
          </p:cNvPr>
          <p:cNvSpPr txBox="1">
            <a:spLocks/>
          </p:cNvSpPr>
          <p:nvPr/>
        </p:nvSpPr>
        <p:spPr>
          <a:xfrm>
            <a:off x="843299" y="975001"/>
            <a:ext cx="4955617" cy="2511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Criminal Justice Minor </a:t>
            </a:r>
            <a:r>
              <a:rPr lang="en-US" sz="4000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(18 hrs.)</a:t>
            </a:r>
            <a:endParaRPr lang="en-US" dirty="0">
              <a:solidFill>
                <a:srgbClr val="0070C0"/>
              </a:solidFill>
              <a:ea typeface="+mj-ea"/>
              <a:cs typeface="+mj-cs"/>
            </a:endParaRPr>
          </a:p>
        </p:txBody>
      </p:sp>
      <p:graphicFrame>
        <p:nvGraphicFramePr>
          <p:cNvPr id="29" name="Content Placeholder 3">
            <a:extLst>
              <a:ext uri="{FF2B5EF4-FFF2-40B4-BE49-F238E27FC236}">
                <a16:creationId xmlns:a16="http://schemas.microsoft.com/office/drawing/2014/main" id="{D81DEC3D-3F61-FB59-B5CB-8B5AD1DF746D}"/>
              </a:ext>
            </a:extLst>
          </p:cNvPr>
          <p:cNvGraphicFramePr/>
          <p:nvPr/>
        </p:nvGraphicFramePr>
        <p:xfrm>
          <a:off x="6503158" y="649480"/>
          <a:ext cx="4862447" cy="554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6" name="Picture 75" descr="Justice Scale Scales Of · Free image on Pixabay">
            <a:extLst>
              <a:ext uri="{FF2B5EF4-FFF2-40B4-BE49-F238E27FC236}">
                <a16:creationId xmlns:a16="http://schemas.microsoft.com/office/drawing/2014/main" id="{9FECCEC2-FB28-B48C-E533-1A8F37F508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3168487"/>
            <a:ext cx="2743200" cy="270933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81151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DFFAC-D558-1441-A9B9-CE6375AF8EF4}"/>
              </a:ext>
            </a:extLst>
          </p:cNvPr>
          <p:cNvSpPr txBox="1">
            <a:spLocks/>
          </p:cNvSpPr>
          <p:nvPr/>
        </p:nvSpPr>
        <p:spPr>
          <a:xfrm>
            <a:off x="541283" y="323083"/>
            <a:ext cx="112697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i="1" dirty="0"/>
              <a:t>Criminal Justice – B.S. </a:t>
            </a:r>
            <a:r>
              <a:rPr lang="en-US" sz="2800" i="1" dirty="0"/>
              <a:t>(120 </a:t>
            </a:r>
            <a:r>
              <a:rPr lang="en-US" sz="2800" i="1" dirty="0" err="1"/>
              <a:t>hrs</a:t>
            </a:r>
            <a:r>
              <a:rPr lang="en-US" sz="2800" i="1" dirty="0"/>
              <a:t>) </a:t>
            </a:r>
            <a:r>
              <a:rPr lang="en-US" b="1" i="1" dirty="0"/>
              <a:t>&amp; Related Minors</a:t>
            </a:r>
            <a:endParaRPr lang="en-US" sz="5400" b="1" dirty="0"/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CFA958CD-30F7-1F49-9726-78C6D97C7611}"/>
              </a:ext>
            </a:extLst>
          </p:cNvPr>
          <p:cNvGraphicFramePr>
            <a:graphicFrameLocks/>
          </p:cNvGraphicFramePr>
          <p:nvPr/>
        </p:nvGraphicFramePr>
        <p:xfrm>
          <a:off x="228600" y="1346201"/>
          <a:ext cx="11582400" cy="532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5776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EAAAC-D60D-7443-88DD-7306DA79941D}"/>
              </a:ext>
            </a:extLst>
          </p:cNvPr>
          <p:cNvSpPr txBox="1">
            <a:spLocks/>
          </p:cNvSpPr>
          <p:nvPr/>
        </p:nvSpPr>
        <p:spPr>
          <a:xfrm>
            <a:off x="-157632" y="1060687"/>
            <a:ext cx="3730752" cy="34066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 kern="1200" dirty="0">
                <a:solidFill>
                  <a:srgbClr val="0070C0"/>
                </a:solidFill>
                <a:latin typeface="+mj-lt"/>
                <a:cs typeface="+mj-cs"/>
              </a:rPr>
              <a:t>Crime </a:t>
            </a:r>
            <a:r>
              <a:rPr lang="en-US" sz="6000" b="1" dirty="0">
                <a:solidFill>
                  <a:srgbClr val="0070C0"/>
                </a:solidFill>
                <a:latin typeface="+mj-lt"/>
                <a:cs typeface="+mj-cs"/>
              </a:rPr>
              <a:t>Scene</a:t>
            </a:r>
            <a:r>
              <a:rPr lang="en-US" sz="6000" b="1" kern="1200" dirty="0">
                <a:solidFill>
                  <a:srgbClr val="0070C0"/>
                </a:solidFill>
                <a:latin typeface="+mj-lt"/>
                <a:cs typeface="+mj-cs"/>
              </a:rPr>
              <a:t> House!!!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93D7AD-D38F-FD43-8D82-15BB41CD80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7" r="2" b="44463"/>
          <a:stretch/>
        </p:blipFill>
        <p:spPr>
          <a:xfrm rot="21600000">
            <a:off x="3750198" y="382738"/>
            <a:ext cx="3916899" cy="284229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noFill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CF93E1-BCD2-DA4D-BE82-E125638000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r="29973" b="1"/>
          <a:stretch/>
        </p:blipFill>
        <p:spPr>
          <a:xfrm>
            <a:off x="8021255" y="382740"/>
            <a:ext cx="3842795" cy="282119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noFill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EF4DC4-6D1D-6E40-8429-AC178DD0E4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2" r="15207" b="2"/>
          <a:stretch/>
        </p:blipFill>
        <p:spPr>
          <a:xfrm>
            <a:off x="3750200" y="3390755"/>
            <a:ext cx="3916898" cy="287858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noFill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FD66CE-63A5-B14D-99B0-25F0CBC7C9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r="20392"/>
          <a:stretch/>
        </p:blipFill>
        <p:spPr>
          <a:xfrm rot="21600000">
            <a:off x="8021255" y="3380044"/>
            <a:ext cx="3842795" cy="288929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noFill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495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8398F-7402-8F4E-B4E6-88ED3C87F3ED}"/>
              </a:ext>
            </a:extLst>
          </p:cNvPr>
          <p:cNvSpPr txBox="1">
            <a:spLocks/>
          </p:cNvSpPr>
          <p:nvPr/>
        </p:nvSpPr>
        <p:spPr>
          <a:xfrm>
            <a:off x="925505" y="5077440"/>
            <a:ext cx="10506456" cy="1110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b="1" kern="1200" dirty="0">
                <a:solidFill>
                  <a:srgbClr val="0070C0"/>
                </a:solidFill>
                <a:latin typeface="+mj-lt"/>
                <a:cs typeface="+mj-cs"/>
              </a:rPr>
              <a:t>Morris Criminal Justice Training Center</a:t>
            </a:r>
            <a:endParaRPr lang="en-US" sz="5200" kern="1200" dirty="0">
              <a:solidFill>
                <a:srgbClr val="0070C0"/>
              </a:solidFill>
              <a:latin typeface="+mj-lt"/>
              <a:cs typeface="Calibri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91D84B-DFF5-804D-8A34-203567A09A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" r="-2" b="-2"/>
          <a:stretch/>
        </p:blipFill>
        <p:spPr>
          <a:xfrm>
            <a:off x="182787" y="171715"/>
            <a:ext cx="2827865" cy="458882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8CDA05-DDC8-AE41-8F7A-11BA9341F2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4" r="23416" b="3"/>
          <a:stretch/>
        </p:blipFill>
        <p:spPr>
          <a:xfrm rot="21600000">
            <a:off x="3180760" y="171715"/>
            <a:ext cx="2827865" cy="458882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CF7F6D-A46D-824D-947F-C77BFC4D92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" r="-2" b="-2"/>
          <a:stretch/>
        </p:blipFill>
        <p:spPr>
          <a:xfrm>
            <a:off x="6178733" y="171715"/>
            <a:ext cx="2827865" cy="458882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EC123B-C5BE-E64B-ABE1-B863D19FD6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1" r="1" b="25445"/>
          <a:stretch/>
        </p:blipFill>
        <p:spPr>
          <a:xfrm rot="21600000">
            <a:off x="9176706" y="171715"/>
            <a:ext cx="2827865" cy="458882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8756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18" y="1034054"/>
            <a:ext cx="9370364" cy="57131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1853" y="231494"/>
            <a:ext cx="4988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Activities!</a:t>
            </a:r>
          </a:p>
        </p:txBody>
      </p:sp>
    </p:spTree>
    <p:extLst>
      <p:ext uri="{BB962C8B-B14F-4D97-AF65-F5344CB8AC3E}">
        <p14:creationId xmlns:p14="http://schemas.microsoft.com/office/powerpoint/2010/main" val="3524515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laying frisbee in a grassy field&#10;&#10;Description automatically generated">
            <a:extLst>
              <a:ext uri="{FF2B5EF4-FFF2-40B4-BE49-F238E27FC236}">
                <a16:creationId xmlns:a16="http://schemas.microsoft.com/office/drawing/2014/main" id="{62F90FCA-1959-D341-B91F-C93B7BF435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24"/>
          <a:stretch/>
        </p:blipFill>
        <p:spPr>
          <a:xfrm rot="21600000">
            <a:off x="20" y="10"/>
            <a:ext cx="5409897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44A81-C304-D54E-84FF-0248D061A5B2}"/>
              </a:ext>
            </a:extLst>
          </p:cNvPr>
          <p:cNvSpPr txBox="1">
            <a:spLocks/>
          </p:cNvSpPr>
          <p:nvPr/>
        </p:nvSpPr>
        <p:spPr>
          <a:xfrm>
            <a:off x="6331472" y="36585"/>
            <a:ext cx="5019280" cy="9935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chemeClr val="bg1">
                    <a:alpha val="60000"/>
                  </a:schemeClr>
                </a:solidFill>
                <a:latin typeface="+mj-lt"/>
                <a:cs typeface="+mj-cs"/>
              </a:rPr>
              <a:t>PIONEER SHOOTING CLUB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1B142C-6A20-8C44-B014-7D37C52FF786}"/>
              </a:ext>
            </a:extLst>
          </p:cNvPr>
          <p:cNvSpPr txBox="1">
            <a:spLocks/>
          </p:cNvSpPr>
          <p:nvPr/>
        </p:nvSpPr>
        <p:spPr>
          <a:xfrm>
            <a:off x="5634830" y="1683408"/>
            <a:ext cx="5013877" cy="4046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0838" lvl="1"/>
            <a:r>
              <a:rPr lang="en-US" sz="2600" b="1" dirty="0">
                <a:latin typeface="+mn-lt"/>
                <a:cs typeface="+mn-cs"/>
              </a:rPr>
              <a:t>Meet once a week</a:t>
            </a:r>
          </a:p>
          <a:p>
            <a:pPr marL="350838" lvl="1"/>
            <a:r>
              <a:rPr lang="en-US" sz="2600" b="1" dirty="0">
                <a:latin typeface="+mn-lt"/>
                <a:cs typeface="+mn-cs"/>
              </a:rPr>
              <a:t>Membership $15/semester</a:t>
            </a:r>
          </a:p>
          <a:p>
            <a:pPr marL="350838" lvl="1"/>
            <a:r>
              <a:rPr lang="en-US" sz="2600" b="1" dirty="0">
                <a:latin typeface="+mn-lt"/>
                <a:cs typeface="+mn-cs"/>
              </a:rPr>
              <a:t>Novice and advanced shooters</a:t>
            </a:r>
          </a:p>
          <a:p>
            <a:pPr marL="350838" lvl="1"/>
            <a:r>
              <a:rPr lang="en-US" sz="2600" b="1" dirty="0">
                <a:latin typeface="+mn-lt"/>
                <a:cs typeface="+mn-cs"/>
              </a:rPr>
              <a:t>Basic &amp; advanced techniques</a:t>
            </a:r>
          </a:p>
          <a:p>
            <a:pPr marL="350838" lvl="1"/>
            <a:r>
              <a:rPr lang="en-US" sz="2600" b="1" dirty="0">
                <a:latin typeface="+mn-lt"/>
                <a:cs typeface="+mn-cs"/>
              </a:rPr>
              <a:t>Public Range</a:t>
            </a:r>
          </a:p>
          <a:p>
            <a:pPr marL="350838" lvl="1"/>
            <a:r>
              <a:rPr lang="en-US" sz="2600" b="1" dirty="0">
                <a:latin typeface="+mn-lt"/>
                <a:cs typeface="+mn-cs"/>
              </a:rPr>
              <a:t>1 meeting w/o membership fee</a:t>
            </a:r>
          </a:p>
          <a:p>
            <a:pPr marL="350838" lvl="1"/>
            <a:r>
              <a:rPr lang="en-US" sz="2600" b="1" dirty="0">
                <a:latin typeface="+mn-lt"/>
                <a:cs typeface="+mn-cs"/>
              </a:rPr>
              <a:t>1 range day w/o membership fee</a:t>
            </a:r>
          </a:p>
          <a:p>
            <a:pPr lvl="1"/>
            <a:endParaRPr lang="en-US" sz="2000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855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A8C255-AE83-094C-B78C-372B982D6D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8" b="13434"/>
          <a:stretch/>
        </p:blipFill>
        <p:spPr>
          <a:xfrm>
            <a:off x="141543" y="-196563"/>
            <a:ext cx="5803986" cy="3171422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051CE8-6968-EB4C-9858-507176796E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0" b="10510"/>
          <a:stretch/>
        </p:blipFill>
        <p:spPr>
          <a:xfrm rot="398016">
            <a:off x="6405614" y="4054853"/>
            <a:ext cx="5786386" cy="2785950"/>
          </a:xfrm>
          <a:prstGeom prst="rect">
            <a:avLst/>
          </a:pr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812" y="95505"/>
            <a:ext cx="4869724" cy="3652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9255"/>
            <a:ext cx="5154592" cy="33915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521" y="2362690"/>
            <a:ext cx="3646046" cy="273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02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A0AD9-7576-A243-B7CC-6B96E0B020A6}"/>
              </a:ext>
            </a:extLst>
          </p:cNvPr>
          <p:cNvSpPr txBox="1">
            <a:spLocks/>
          </p:cNvSpPr>
          <p:nvPr/>
        </p:nvSpPr>
        <p:spPr>
          <a:xfrm>
            <a:off x="1252099" y="0"/>
            <a:ext cx="4707671" cy="1225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500" b="1" dirty="0">
                <a:solidFill>
                  <a:schemeClr val="bg1"/>
                </a:solidFill>
                <a:latin typeface="+mj-lt"/>
                <a:cs typeface="+mj-cs"/>
              </a:rPr>
              <a:t>OSIX Investigations Lab</a:t>
            </a:r>
          </a:p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+mj-cs"/>
              </a:rPr>
              <a:t>(Open Source Information Exchange)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640C3D8-813E-8942-8F76-DE51198837E8}"/>
              </a:ext>
            </a:extLst>
          </p:cNvPr>
          <p:cNvSpPr txBox="1">
            <a:spLocks/>
          </p:cNvSpPr>
          <p:nvPr/>
        </p:nvSpPr>
        <p:spPr>
          <a:xfrm>
            <a:off x="671332" y="1487424"/>
            <a:ext cx="5160191" cy="4809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+mn-lt"/>
                <a:cs typeface="+mn-cs"/>
              </a:rPr>
              <a:t>West Virginia Intelligence Fusion Center</a:t>
            </a:r>
          </a:p>
          <a:p>
            <a:r>
              <a:rPr lang="en-US" b="1" dirty="0">
                <a:latin typeface="+mn-lt"/>
                <a:cs typeface="+mn-cs"/>
              </a:rPr>
              <a:t>1 of 10 OSIX sites</a:t>
            </a:r>
          </a:p>
          <a:p>
            <a:r>
              <a:rPr lang="en-US" b="1" dirty="0">
                <a:latin typeface="+mn-lt"/>
                <a:cs typeface="+mn-cs"/>
              </a:rPr>
              <a:t>1 of only 3 OSIX sites in WV</a:t>
            </a:r>
          </a:p>
          <a:p>
            <a:r>
              <a:rPr lang="en-US" b="1" dirty="0">
                <a:latin typeface="+mn-lt"/>
                <a:cs typeface="+mn-cs"/>
              </a:rPr>
              <a:t>Training provided</a:t>
            </a:r>
          </a:p>
          <a:p>
            <a:r>
              <a:rPr lang="en-US" b="1" dirty="0">
                <a:latin typeface="+mn-lt"/>
                <a:cs typeface="+mn-cs"/>
              </a:rPr>
              <a:t>Assign missions to seek out threats against the country &amp; dignitaries (e.g. POTUS)</a:t>
            </a:r>
          </a:p>
          <a:p>
            <a:r>
              <a:rPr lang="en-US" b="1" dirty="0">
                <a:latin typeface="+mn-lt"/>
                <a:cs typeface="+mn-cs"/>
              </a:rPr>
              <a:t>United States Secret Service</a:t>
            </a:r>
          </a:p>
          <a:p>
            <a:r>
              <a:rPr lang="en-US" b="1" dirty="0">
                <a:latin typeface="+mn-lt"/>
                <a:cs typeface="+mn-cs"/>
              </a:rPr>
              <a:t>Seeking interested students </a:t>
            </a:r>
          </a:p>
          <a:p>
            <a:endParaRPr lang="en-US" sz="20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4" name="32811556-D282-4B5B-91CA-A1A0344831B0" descr="Image">
            <a:extLst>
              <a:ext uri="{FF2B5EF4-FFF2-40B4-BE49-F238E27FC236}">
                <a16:creationId xmlns:a16="http://schemas.microsoft.com/office/drawing/2014/main" id="{7D9E69E8-8A3E-324B-B738-6DED83280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7" r="6068"/>
          <a:stretch/>
        </p:blipFill>
        <p:spPr bwMode="auto">
          <a:xfrm>
            <a:off x="6525453" y="10"/>
            <a:ext cx="5666547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276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3584"/>
            <a:ext cx="12192000" cy="5528904"/>
          </a:xfrm>
          <a:prstGeom prst="rect">
            <a:avLst/>
          </a:prstGeom>
        </p:spPr>
      </p:pic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B8F7B9F6-3766-8C4E-ABB9-78921C7BC368}"/>
              </a:ext>
            </a:extLst>
          </p:cNvPr>
          <p:cNvSpPr txBox="1">
            <a:spLocks/>
          </p:cNvSpPr>
          <p:nvPr/>
        </p:nvSpPr>
        <p:spPr>
          <a:xfrm>
            <a:off x="8792446" y="157101"/>
            <a:ext cx="3153554" cy="3658224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4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Alpha Phi Sigma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Times New Roman"/>
                <a:cs typeface="Times New Roman"/>
              </a:rPr>
              <a:t>International Criminal Justice Honor Society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000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4200" dirty="0">
                <a:latin typeface="Times New Roman"/>
                <a:cs typeface="Times New Roman"/>
              </a:rPr>
              <a:t> </a:t>
            </a:r>
            <a:r>
              <a:rPr lang="en-US" sz="42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Gamma Sigma Chapter 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b="1" i="1" dirty="0">
                <a:solidFill>
                  <a:schemeClr val="bg1"/>
                </a:solidFill>
                <a:latin typeface="Times New Roman"/>
                <a:cs typeface="Times New Roman"/>
              </a:rPr>
              <a:t>President: Rebekah Hypes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b="1" i="1" dirty="0">
                <a:solidFill>
                  <a:schemeClr val="bg1"/>
                </a:solidFill>
                <a:latin typeface="Times New Roman"/>
                <a:cs typeface="Times New Roman"/>
              </a:rPr>
              <a:t>Vice-President: Alyssa Gibson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231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BC54-E57D-7D1F-87D4-CEFCD185C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609" y="-460426"/>
            <a:ext cx="7963469" cy="1526547"/>
          </a:xfrm>
          <a:noFill/>
        </p:spPr>
        <p:txBody>
          <a:bodyPr anchor="b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/>
                <a:cs typeface="Times New Roman"/>
              </a:rPr>
              <a:t>GSU Criminal Justice Program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731D1-42C6-9C36-721F-7497568E1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521" y="1871667"/>
            <a:ext cx="11095646" cy="4539254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210312" indent="-210312" defTabSz="841248">
              <a:spcBef>
                <a:spcPts val="920"/>
              </a:spcBef>
            </a:pPr>
            <a:endParaRPr lang="en-US" sz="3100" b="1" kern="1200" dirty="0">
              <a:solidFill>
                <a:schemeClr val="tx1"/>
              </a:solidFill>
              <a:latin typeface="Times New Roman"/>
              <a:ea typeface="+mn-ea"/>
              <a:cs typeface="Times New Roman"/>
            </a:endParaRPr>
          </a:p>
          <a:p>
            <a:pPr marL="210312" indent="-210312" defTabSz="841248">
              <a:spcBef>
                <a:spcPts val="920"/>
              </a:spcBef>
            </a:pPr>
            <a:r>
              <a:rPr lang="en-US" sz="4400" b="1" kern="1200" dirty="0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Ranked #9 in Top 100 Small Colleges in the south by</a:t>
            </a:r>
            <a:endParaRPr lang="en-US" sz="4400" b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10312" indent="-210312" defTabSz="841248">
              <a:spcBef>
                <a:spcPts val="920"/>
              </a:spcBef>
            </a:pPr>
            <a:endParaRPr lang="en-US" sz="44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10312" indent="-210312" defTabSz="841248">
              <a:spcBef>
                <a:spcPts val="920"/>
              </a:spcBef>
            </a:pPr>
            <a:endParaRPr lang="en-US" sz="4400" kern="1200" dirty="0">
              <a:solidFill>
                <a:schemeClr val="bg1"/>
              </a:solidFill>
              <a:latin typeface="Times New Roman"/>
              <a:ea typeface="+mn-ea"/>
              <a:cs typeface="Times New Roman"/>
            </a:endParaRPr>
          </a:p>
          <a:p>
            <a:pPr marL="210312" indent="-210312" defTabSz="841248">
              <a:spcBef>
                <a:spcPts val="920"/>
              </a:spcBef>
            </a:pPr>
            <a:r>
              <a:rPr lang="en-US" sz="4400" b="1" kern="1200" dirty="0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GSU's Criminal Justice Program ranked #1 in the state of West Virginia</a:t>
            </a:r>
          </a:p>
          <a:p>
            <a:pPr marL="210312" indent="-210312" defTabSz="841248">
              <a:spcBef>
                <a:spcPts val="920"/>
              </a:spcBef>
            </a:pPr>
            <a:r>
              <a:rPr lang="en-US" sz="4400" b="1" kern="1200" dirty="0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GSU's Criminal Justice Program ranked #16 nationally</a:t>
            </a:r>
            <a:endParaRPr lang="en-US" sz="4400" b="1" kern="1200" dirty="0">
              <a:solidFill>
                <a:schemeClr val="tx1"/>
              </a:solidFill>
              <a:ea typeface="+mn-ea"/>
            </a:endParaRPr>
          </a:p>
          <a:p>
            <a:pPr marL="210312" indent="-210312" defTabSz="841248">
              <a:spcBef>
                <a:spcPts val="920"/>
              </a:spcBef>
            </a:pPr>
            <a:endParaRPr lang="en-US" sz="2576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210312" indent="-210312" defTabSz="841248">
              <a:spcBef>
                <a:spcPts val="920"/>
              </a:spcBef>
            </a:pPr>
            <a:endParaRPr lang="en-US" sz="2576" dirty="0">
              <a:solidFill>
                <a:schemeClr val="bg1"/>
              </a:solidFill>
            </a:endParaRPr>
          </a:p>
          <a:p>
            <a:pPr marL="0" indent="0" defTabSz="841248">
              <a:spcBef>
                <a:spcPts val="920"/>
              </a:spcBef>
              <a:buNone/>
            </a:pPr>
            <a:endParaRPr lang="en-US" sz="2576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defTabSz="841248">
              <a:spcBef>
                <a:spcPts val="920"/>
              </a:spcBef>
              <a:buNone/>
            </a:pPr>
            <a:r>
              <a:rPr lang="en-US" sz="25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https://www.correctionalofficer.org/training#ranked-schools</a:t>
            </a:r>
          </a:p>
          <a:p>
            <a:pPr marL="0" indent="0" defTabSz="841248">
              <a:spcBef>
                <a:spcPts val="920"/>
              </a:spcBef>
              <a:buNone/>
            </a:pPr>
            <a:r>
              <a:rPr lang="en-US" sz="25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CorrectionalOfficer.Org</a:t>
            </a:r>
            <a:endParaRPr lang="en-US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DDCD4A55-4C7D-D0E2-1B1A-985B70532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5071" y="1454764"/>
            <a:ext cx="2543727" cy="158982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3FD2AB9-859D-1C07-0F37-9D8B1801658F}"/>
              </a:ext>
            </a:extLst>
          </p:cNvPr>
          <p:cNvSpPr/>
          <p:nvPr/>
        </p:nvSpPr>
        <p:spPr>
          <a:xfrm>
            <a:off x="9435071" y="4389120"/>
            <a:ext cx="2543728" cy="243870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rectangle with white dots&#10;&#10;Description automatically generated">
            <a:extLst>
              <a:ext uri="{FF2B5EF4-FFF2-40B4-BE49-F238E27FC236}">
                <a16:creationId xmlns:a16="http://schemas.microsoft.com/office/drawing/2014/main" id="{BEC8AD70-81EF-1099-4043-07A758966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7333" y="4389120"/>
            <a:ext cx="2166674" cy="21666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8E154D-4C0B-E4A6-702B-6699D9A497FF}"/>
              </a:ext>
            </a:extLst>
          </p:cNvPr>
          <p:cNvSpPr txBox="1"/>
          <p:nvPr/>
        </p:nvSpPr>
        <p:spPr>
          <a:xfrm>
            <a:off x="9959610" y="5080595"/>
            <a:ext cx="1022975" cy="9629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41248">
              <a:spcAft>
                <a:spcPts val="552"/>
              </a:spcAft>
            </a:pPr>
            <a:r>
              <a:rPr lang="en-US" sz="5520" kern="1200" dirty="0">
                <a:solidFill>
                  <a:schemeClr val="tx1"/>
                </a:solidFill>
                <a:latin typeface="Sitka Heading"/>
                <a:ea typeface="+mn-ea"/>
                <a:cs typeface="Calibri"/>
              </a:rPr>
              <a:t>#1</a:t>
            </a:r>
            <a:endParaRPr lang="en-US" sz="6000" dirty="0">
              <a:latin typeface="Sitka Heading"/>
            </a:endParaRPr>
          </a:p>
        </p:txBody>
      </p:sp>
    </p:spTree>
    <p:extLst>
      <p:ext uri="{BB962C8B-B14F-4D97-AF65-F5344CB8AC3E}">
        <p14:creationId xmlns:p14="http://schemas.microsoft.com/office/powerpoint/2010/main" val="457116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picture containing water sport, swimming, sport, water&#10;&#10;Description automatically generated">
            <a:extLst>
              <a:ext uri="{FF2B5EF4-FFF2-40B4-BE49-F238E27FC236}">
                <a16:creationId xmlns:a16="http://schemas.microsoft.com/office/drawing/2014/main" id="{17986757-43D4-8C43-AB89-31A9694B21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3" b="35110"/>
          <a:stretch/>
        </p:blipFill>
        <p:spPr>
          <a:xfrm>
            <a:off x="73236" y="0"/>
            <a:ext cx="6115362" cy="3439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871" y="103695"/>
            <a:ext cx="3566998" cy="40909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55" y="3715473"/>
            <a:ext cx="4638052" cy="314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7" y="3439892"/>
            <a:ext cx="5486400" cy="365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35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t="10585" b="28969"/>
          <a:stretch/>
        </p:blipFill>
        <p:spPr>
          <a:xfrm>
            <a:off x="3382950" y="3345083"/>
            <a:ext cx="8357637" cy="3512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Content Placeholder 4" descr="A picture containing road, person, building, outdoor&#10;&#10;Description automatically generated">
            <a:extLst>
              <a:ext uri="{FF2B5EF4-FFF2-40B4-BE49-F238E27FC236}">
                <a16:creationId xmlns:a16="http://schemas.microsoft.com/office/drawing/2014/main" id="{1EB0AD77-AACD-3D4B-937E-9DD5C46CC0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621" r="20642" b="10959"/>
          <a:stretch/>
        </p:blipFill>
        <p:spPr>
          <a:xfrm rot="199494">
            <a:off x="7165854" y="135303"/>
            <a:ext cx="4745347" cy="33696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" y="162044"/>
            <a:ext cx="5895372" cy="3316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60" y="3769622"/>
            <a:ext cx="2432767" cy="292633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1E77E1B-D304-E458-7867-BA03AA4C8578}"/>
              </a:ext>
            </a:extLst>
          </p:cNvPr>
          <p:cNvSpPr/>
          <p:nvPr/>
        </p:nvSpPr>
        <p:spPr>
          <a:xfrm>
            <a:off x="3814618" y="3714411"/>
            <a:ext cx="2733964" cy="61769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FBI Clarksburg Visit!</a:t>
            </a:r>
          </a:p>
        </p:txBody>
      </p:sp>
    </p:spTree>
    <p:extLst>
      <p:ext uri="{BB962C8B-B14F-4D97-AF65-F5344CB8AC3E}">
        <p14:creationId xmlns:p14="http://schemas.microsoft.com/office/powerpoint/2010/main" val="901822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4ED4CC-BE4F-4E19-897D-34180BDF8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242181"/>
            <a:ext cx="11785600" cy="549123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74B1D49-0615-483A-9C5D-4FC5BC27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933" y="18255"/>
            <a:ext cx="9364133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911 Dispatch Center Visit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5998F95-4D4F-4107-B41C-D0DE05B28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93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480" y="0"/>
            <a:ext cx="10073198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Autopsy Viewing Trip to WVU Medicine Morgantown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54" y="1005841"/>
            <a:ext cx="9475745" cy="5852159"/>
          </a:xfrm>
        </p:spPr>
      </p:pic>
    </p:spTree>
    <p:extLst>
      <p:ext uri="{BB962C8B-B14F-4D97-AF65-F5344CB8AC3E}">
        <p14:creationId xmlns:p14="http://schemas.microsoft.com/office/powerpoint/2010/main" val="3124924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D8D05-7F91-1E48-A4EA-7BB9B91A57B7}"/>
              </a:ext>
            </a:extLst>
          </p:cNvPr>
          <p:cNvSpPr txBox="1">
            <a:spLocks/>
          </p:cNvSpPr>
          <p:nvPr/>
        </p:nvSpPr>
        <p:spPr>
          <a:xfrm>
            <a:off x="1557528" y="37731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Emails &amp;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B488E-E54C-6F4E-8DD9-7689DC3ADF00}"/>
              </a:ext>
            </a:extLst>
          </p:cNvPr>
          <p:cNvSpPr txBox="1">
            <a:spLocks/>
          </p:cNvSpPr>
          <p:nvPr/>
        </p:nvSpPr>
        <p:spPr>
          <a:xfrm>
            <a:off x="529059" y="1585479"/>
            <a:ext cx="11133881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/>
                <a:cs typeface="Times New Roman"/>
              </a:rPr>
              <a:t>Dr. Donal Hardin - 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donal.hardin@glenville.edu</a:t>
            </a:r>
            <a:endParaRPr lang="en-US" sz="3200" b="1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/>
                <a:cs typeface="Times New Roman"/>
              </a:rPr>
              <a:t>Dr. Scott Beatty – 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scott.beatty@glenville.edu</a:t>
            </a:r>
            <a:endParaRPr lang="en-US" sz="3200" b="1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3200" b="1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/>
                <a:cs typeface="Times New Roman"/>
              </a:rPr>
              <a:t>Dr. Robert Rice - 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cs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robert.rice@glenville.edu</a:t>
            </a:r>
            <a:endParaRPr lang="en-US" sz="3200" b="1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3200" b="1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/>
                <a:cs typeface="Times New Roman"/>
              </a:rPr>
              <a:t>Dr. Jeff Bryson –Jeffrey/Bryson@glenville.edu</a:t>
            </a:r>
          </a:p>
          <a:p>
            <a:pPr marL="0" indent="0">
              <a:buNone/>
            </a:pPr>
            <a:endParaRPr lang="en-US" sz="3200" b="1" dirty="0">
              <a:solidFill>
                <a:schemeClr val="tx2">
                  <a:lumMod val="40000"/>
                  <a:lumOff val="6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              </a:t>
            </a:r>
            <a:r>
              <a:rPr lang="en-US" sz="3200" b="1" dirty="0">
                <a:solidFill>
                  <a:srgbClr val="00B0F0"/>
                </a:solidFill>
                <a:latin typeface="Times New Roman"/>
                <a:cs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GSU CJ  PROGRAM &amp; CATALOG WEBSITE</a:t>
            </a:r>
            <a:endParaRPr lang="en-US" sz="3200" b="1" dirty="0">
              <a:solidFill>
                <a:srgbClr val="00B0F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3917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2E40E-1950-264C-9285-4BC5EFE1C32D}"/>
              </a:ext>
            </a:extLst>
          </p:cNvPr>
          <p:cNvSpPr txBox="1">
            <a:spLocks/>
          </p:cNvSpPr>
          <p:nvPr/>
        </p:nvSpPr>
        <p:spPr>
          <a:xfrm>
            <a:off x="308883" y="1490969"/>
            <a:ext cx="692540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#1 Criminal Justice Program in West Virginia</a:t>
            </a:r>
          </a:p>
          <a:p>
            <a:r>
              <a:rPr lang="en-US" dirty="0"/>
              <a:t>Top 100 Small Colleges of the South</a:t>
            </a:r>
          </a:p>
          <a:p>
            <a:r>
              <a:rPr lang="en-US" dirty="0"/>
              <a:t>Faculty with extensive field experience</a:t>
            </a:r>
          </a:p>
          <a:p>
            <a:r>
              <a:rPr lang="en-US" dirty="0"/>
              <a:t>Few colleges with a firearms range</a:t>
            </a:r>
          </a:p>
          <a:p>
            <a:r>
              <a:rPr lang="en-US" dirty="0"/>
              <a:t>Active student organizations</a:t>
            </a:r>
          </a:p>
          <a:p>
            <a:r>
              <a:rPr lang="en-US" dirty="0"/>
              <a:t>Comprehensive, tactile learning program</a:t>
            </a:r>
          </a:p>
          <a:p>
            <a:r>
              <a:rPr lang="en-US" dirty="0"/>
              <a:t>Study abroad opportunities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3C871C-4E57-4448-B32B-F8820D2C3F90}"/>
              </a:ext>
            </a:extLst>
          </p:cNvPr>
          <p:cNvSpPr/>
          <p:nvPr/>
        </p:nvSpPr>
        <p:spPr>
          <a:xfrm>
            <a:off x="1166446" y="5397608"/>
            <a:ext cx="9859108" cy="110799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i="1" cap="none" spc="0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APPLY  TODAY!</a:t>
            </a:r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01749367-C2D1-611C-926E-9AF9CA753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91" y="2079779"/>
            <a:ext cx="4650110" cy="20738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2389632" y="211303"/>
            <a:ext cx="87538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GSU Criminal Justice: Summary</a:t>
            </a:r>
          </a:p>
        </p:txBody>
      </p:sp>
    </p:spTree>
    <p:extLst>
      <p:ext uri="{BB962C8B-B14F-4D97-AF65-F5344CB8AC3E}">
        <p14:creationId xmlns:p14="http://schemas.microsoft.com/office/powerpoint/2010/main" val="3922371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close up of a blackboard&#10;&#10;Description automatically generated">
            <a:extLst>
              <a:ext uri="{FF2B5EF4-FFF2-40B4-BE49-F238E27FC236}">
                <a16:creationId xmlns:a16="http://schemas.microsoft.com/office/drawing/2014/main" id="{B50182EE-91A6-5D47-9A36-533F7F250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9" r="6665" b="-1"/>
          <a:stretch/>
        </p:blipFill>
        <p:spPr>
          <a:xfrm>
            <a:off x="1496291" y="26414"/>
            <a:ext cx="9235112" cy="6831586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04764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98" y="365126"/>
            <a:ext cx="9602001" cy="1078664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6390D9-2A4C-4BEF-9196-0627C2B42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10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2115-BD14-DB4B-8714-8F8DDAF3D20B}"/>
              </a:ext>
            </a:extLst>
          </p:cNvPr>
          <p:cNvSpPr txBox="1">
            <a:spLocks/>
          </p:cNvSpPr>
          <p:nvPr/>
        </p:nvSpPr>
        <p:spPr>
          <a:xfrm>
            <a:off x="1343012" y="0"/>
            <a:ext cx="9671765" cy="1301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Welcome to the GSU Criminal Justice Program!!!!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B5B36-1FED-C44C-AB7D-1E24F6DA35BA}"/>
              </a:ext>
            </a:extLst>
          </p:cNvPr>
          <p:cNvSpPr txBox="1">
            <a:spLocks/>
          </p:cNvSpPr>
          <p:nvPr/>
        </p:nvSpPr>
        <p:spPr>
          <a:xfrm>
            <a:off x="674672" y="1941939"/>
            <a:ext cx="4353116" cy="37704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Introduce our Criminal Justice faculty</a:t>
            </a:r>
          </a:p>
          <a:p>
            <a:r>
              <a:rPr lang="en-US" sz="2400" b="1" dirty="0"/>
              <a:t>Academic Advising</a:t>
            </a:r>
          </a:p>
          <a:p>
            <a:r>
              <a:rPr lang="en-US" sz="2400" b="1" dirty="0"/>
              <a:t>Criminal Justice Academic Programs</a:t>
            </a:r>
          </a:p>
          <a:p>
            <a:pPr lvl="1"/>
            <a:r>
              <a:rPr lang="en-US" b="1" dirty="0"/>
              <a:t>B.S.</a:t>
            </a:r>
          </a:p>
          <a:p>
            <a:pPr lvl="1"/>
            <a:r>
              <a:rPr lang="en-US" b="1" dirty="0"/>
              <a:t>A.S.</a:t>
            </a:r>
          </a:p>
          <a:p>
            <a:pPr lvl="1"/>
            <a:r>
              <a:rPr lang="en-US" b="1" dirty="0"/>
              <a:t>Minor</a:t>
            </a:r>
          </a:p>
          <a:p>
            <a:r>
              <a:rPr lang="en-US" sz="2400" b="1" dirty="0"/>
              <a:t>Student Organizations &amp; Opportunities</a:t>
            </a:r>
          </a:p>
          <a:p>
            <a:r>
              <a:rPr lang="en-US" sz="2400" b="1" dirty="0"/>
              <a:t>Questions &amp; Discussion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FF2A55-E0AB-F94E-BB49-98B8A05236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6" t="12963" r="15185" b="32407"/>
          <a:stretch/>
        </p:blipFill>
        <p:spPr>
          <a:xfrm>
            <a:off x="6886622" y="1609354"/>
            <a:ext cx="5305378" cy="5153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47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7F8B-034C-4441-9D20-00FA1C86F759}"/>
              </a:ext>
            </a:extLst>
          </p:cNvPr>
          <p:cNvSpPr txBox="1">
            <a:spLocks/>
          </p:cNvSpPr>
          <p:nvPr/>
        </p:nvSpPr>
        <p:spPr>
          <a:xfrm>
            <a:off x="3936626" y="-304954"/>
            <a:ext cx="4344647" cy="163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>
              <a:spcAft>
                <a:spcPts val="624"/>
              </a:spcAft>
            </a:pPr>
            <a:r>
              <a:rPr lang="en-US" sz="7600" b="1" dirty="0">
                <a:solidFill>
                  <a:schemeClr val="bg1"/>
                </a:solidFill>
              </a:rPr>
              <a:t>Donal Hardin, Ph.D.</a:t>
            </a:r>
            <a:br>
              <a:rPr lang="en-US" sz="7600" b="1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Associate Professor of Criminal Justice, </a:t>
            </a:r>
          </a:p>
          <a:p>
            <a:pPr algn="ctr">
              <a:spcAft>
                <a:spcPts val="624"/>
              </a:spcAft>
            </a:pPr>
            <a:r>
              <a:rPr lang="en-US" b="1" dirty="0">
                <a:solidFill>
                  <a:schemeClr val="bg1"/>
                </a:solidFill>
              </a:rPr>
              <a:t>Department Chair</a:t>
            </a:r>
          </a:p>
        </p:txBody>
      </p:sp>
      <p:pic>
        <p:nvPicPr>
          <p:cNvPr id="6" name="Picture 5" descr="A person in a green shirt&#10;&#10;Description automatically generated">
            <a:extLst>
              <a:ext uri="{FF2B5EF4-FFF2-40B4-BE49-F238E27FC236}">
                <a16:creationId xmlns:a16="http://schemas.microsoft.com/office/drawing/2014/main" id="{F261ED04-6DF8-2CD7-0860-50E7EFB26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49" r="13328" b="2"/>
          <a:stretch/>
        </p:blipFill>
        <p:spPr>
          <a:xfrm>
            <a:off x="680483" y="685795"/>
            <a:ext cx="2931299" cy="5486400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1D41CAB-5861-F147-B8F3-A291A1D741A3}"/>
              </a:ext>
            </a:extLst>
          </p:cNvPr>
          <p:cNvSpPr txBox="1">
            <a:spLocks/>
          </p:cNvSpPr>
          <p:nvPr/>
        </p:nvSpPr>
        <p:spPr>
          <a:xfrm>
            <a:off x="4092964" y="1425274"/>
            <a:ext cx="4031970" cy="51462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490">
              <a:spcBef>
                <a:spcPts val="1040"/>
              </a:spcBef>
            </a:pPr>
            <a:r>
              <a:rPr lang="en-US" sz="1900" dirty="0"/>
              <a:t>Career:</a:t>
            </a:r>
          </a:p>
          <a:p>
            <a:pPr marL="694690" lvl="1">
              <a:spcBef>
                <a:spcPts val="1040"/>
              </a:spcBef>
            </a:pPr>
            <a:r>
              <a:rPr lang="en-US" sz="1900" dirty="0"/>
              <a:t>San Diego County Sheriff’s Dept. &amp; Chula Vista Police Department</a:t>
            </a:r>
          </a:p>
          <a:p>
            <a:pPr marL="713105" lvl="1">
              <a:spcBef>
                <a:spcPts val="520"/>
              </a:spcBef>
            </a:pPr>
            <a:r>
              <a:rPr lang="en-US" sz="1900" dirty="0"/>
              <a:t>Police Officer, Corrections Deputy, Training Officer, Admin</a:t>
            </a:r>
            <a:endParaRPr lang="en-US" sz="1900" dirty="0">
              <a:ea typeface="Calibri"/>
            </a:endParaRPr>
          </a:p>
          <a:p>
            <a:pPr marL="713105" lvl="1">
              <a:spcBef>
                <a:spcPts val="520"/>
              </a:spcBef>
            </a:pPr>
            <a:r>
              <a:rPr lang="en-US" sz="1900" dirty="0"/>
              <a:t>Education: </a:t>
            </a:r>
            <a:endParaRPr lang="en-US" sz="1900" dirty="0">
              <a:ea typeface="Calibri"/>
            </a:endParaRPr>
          </a:p>
          <a:p>
            <a:pPr marL="1170305" lvl="2">
              <a:spcBef>
                <a:spcPts val="520"/>
              </a:spcBef>
            </a:pPr>
            <a:r>
              <a:rPr lang="en-US" sz="1900" dirty="0"/>
              <a:t>PhD. Public Policy and Administration</a:t>
            </a:r>
            <a:endParaRPr lang="en-US" sz="1900" dirty="0">
              <a:ea typeface="Calibri"/>
            </a:endParaRPr>
          </a:p>
          <a:p>
            <a:pPr marL="1170305" lvl="2">
              <a:spcBef>
                <a:spcPts val="520"/>
              </a:spcBef>
            </a:pPr>
            <a:r>
              <a:rPr lang="en-US" sz="1900" dirty="0"/>
              <a:t>Walden University -2/2016</a:t>
            </a:r>
            <a:endParaRPr lang="en-US" sz="1900" dirty="0">
              <a:ea typeface="Calibri"/>
            </a:endParaRPr>
          </a:p>
          <a:p>
            <a:pPr marL="713105" lvl="1">
              <a:spcBef>
                <a:spcPts val="520"/>
              </a:spcBef>
            </a:pPr>
            <a:r>
              <a:rPr lang="en-US" sz="1900" dirty="0"/>
              <a:t>Courses:</a:t>
            </a:r>
            <a:endParaRPr lang="en-US" sz="1900" dirty="0">
              <a:ea typeface="Calibri" panose="020F0502020204030204"/>
            </a:endParaRPr>
          </a:p>
          <a:p>
            <a:pPr marL="1170305" lvl="2">
              <a:spcBef>
                <a:spcPts val="520"/>
              </a:spcBef>
            </a:pPr>
            <a:r>
              <a:rPr lang="en-US" sz="1900" dirty="0"/>
              <a:t>Ethics</a:t>
            </a:r>
            <a:endParaRPr lang="en-US" sz="1900" dirty="0">
              <a:ea typeface="Calibri" panose="020F0502020204030204"/>
            </a:endParaRPr>
          </a:p>
          <a:p>
            <a:pPr marL="1170305" lvl="2">
              <a:spcBef>
                <a:spcPts val="520"/>
              </a:spcBef>
            </a:pPr>
            <a:r>
              <a:rPr lang="en-US" sz="1900" dirty="0"/>
              <a:t>Interviewing &amp; Report Writing &amp; Adv. Inter. &amp; Interrogation</a:t>
            </a:r>
          </a:p>
          <a:p>
            <a:pPr marL="1170305" lvl="2">
              <a:spcBef>
                <a:spcPts val="520"/>
              </a:spcBef>
            </a:pPr>
            <a:r>
              <a:rPr lang="en-US" sz="1900" dirty="0">
                <a:ea typeface="Calibri" panose="020F0502020204030204"/>
              </a:rPr>
              <a:t>Senior Seminar</a:t>
            </a:r>
          </a:p>
          <a:p>
            <a:pPr marL="1170305" lvl="2">
              <a:spcBef>
                <a:spcPts val="520"/>
              </a:spcBef>
            </a:pPr>
            <a:r>
              <a:rPr lang="en-US" sz="1900" dirty="0">
                <a:ea typeface="Calibri" panose="020F0502020204030204"/>
              </a:rPr>
              <a:t>Police Practices</a:t>
            </a:r>
          </a:p>
          <a:p>
            <a:pPr marL="1170305" lvl="2">
              <a:spcBef>
                <a:spcPts val="520"/>
              </a:spcBef>
            </a:pPr>
            <a:r>
              <a:rPr lang="en-US" sz="1900" dirty="0">
                <a:ea typeface="Calibri" panose="020F0502020204030204"/>
              </a:rPr>
              <a:t>CJ Management</a:t>
            </a:r>
          </a:p>
          <a:p>
            <a:pPr lvl="1"/>
            <a:endParaRPr lang="en-US" sz="1100" dirty="0">
              <a:solidFill>
                <a:schemeClr val="bg1"/>
              </a:solidFill>
              <a:latin typeface="+mn-lt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7B060F-F43C-424E-8D29-4239C5F691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4"/>
          <a:stretch/>
        </p:blipFill>
        <p:spPr>
          <a:xfrm>
            <a:off x="8606117" y="685805"/>
            <a:ext cx="290540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8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9AA27-316C-E640-9D6A-BB296CDABAEB}"/>
              </a:ext>
            </a:extLst>
          </p:cNvPr>
          <p:cNvSpPr txBox="1">
            <a:spLocks/>
          </p:cNvSpPr>
          <p:nvPr/>
        </p:nvSpPr>
        <p:spPr>
          <a:xfrm>
            <a:off x="5327904" y="114386"/>
            <a:ext cx="6093713" cy="12210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i="1" dirty="0">
                <a:solidFill>
                  <a:schemeClr val="bg1"/>
                </a:solidFill>
                <a:latin typeface="+mj-lt"/>
                <a:cs typeface="+mj-cs"/>
              </a:rPr>
              <a:t>Scott Beatty, Ph.D.</a:t>
            </a:r>
            <a:br>
              <a:rPr lang="en-US" sz="2800" b="1" i="1" dirty="0">
                <a:solidFill>
                  <a:schemeClr val="bg1"/>
                </a:solidFill>
                <a:latin typeface="+mj-lt"/>
                <a:cs typeface="+mj-cs"/>
              </a:rPr>
            </a:br>
            <a:r>
              <a:rPr lang="en-US" sz="2800" dirty="0">
                <a:solidFill>
                  <a:schemeClr val="bg1"/>
                </a:solidFill>
                <a:latin typeface="+mj-lt"/>
                <a:cs typeface="+mj-cs"/>
              </a:rPr>
              <a:t>Assistant Professor of Criminal Justice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50D7094-B078-5B4F-9BA7-C47F13A9C007}"/>
              </a:ext>
            </a:extLst>
          </p:cNvPr>
          <p:cNvSpPr txBox="1">
            <a:spLocks/>
          </p:cNvSpPr>
          <p:nvPr/>
        </p:nvSpPr>
        <p:spPr>
          <a:xfrm>
            <a:off x="4805195" y="1499616"/>
            <a:ext cx="7386805" cy="51280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tx1">
                    <a:alpha val="80000"/>
                  </a:schemeClr>
                </a:solidFill>
                <a:latin typeface="+mn-lt"/>
                <a:cs typeface="+mn-cs"/>
              </a:rPr>
              <a:t>Career: </a:t>
            </a:r>
          </a:p>
          <a:p>
            <a:pPr lvl="1"/>
            <a:r>
              <a:rPr lang="en-US" b="1" dirty="0">
                <a:solidFill>
                  <a:schemeClr val="tx1">
                    <a:alpha val="80000"/>
                  </a:schemeClr>
                </a:solidFill>
                <a:latin typeface="+mn-lt"/>
                <a:cs typeface="+mn-cs"/>
              </a:rPr>
              <a:t>Pennsylvania State Police</a:t>
            </a:r>
          </a:p>
          <a:p>
            <a:pPr lvl="1"/>
            <a:r>
              <a:rPr lang="en-US" b="1" dirty="0">
                <a:solidFill>
                  <a:schemeClr val="tx1">
                    <a:alpha val="80000"/>
                  </a:schemeClr>
                </a:solidFill>
                <a:latin typeface="+mn-lt"/>
                <a:cs typeface="+mn-cs"/>
              </a:rPr>
              <a:t>Gang Intervention Specialist</a:t>
            </a:r>
          </a:p>
          <a:p>
            <a:pPr lvl="1"/>
            <a:r>
              <a:rPr lang="en-US" b="1" dirty="0">
                <a:solidFill>
                  <a:schemeClr val="tx1">
                    <a:alpha val="80000"/>
                  </a:schemeClr>
                </a:solidFill>
                <a:latin typeface="+mn-lt"/>
                <a:cs typeface="Calibri"/>
              </a:rPr>
              <a:t>Social Worker</a:t>
            </a:r>
            <a:endParaRPr lang="en-US" sz="3200" b="1" dirty="0">
              <a:solidFill>
                <a:schemeClr val="tx1">
                  <a:alpha val="80000"/>
                </a:schemeClr>
              </a:solidFill>
              <a:latin typeface="+mn-lt"/>
              <a:cs typeface="Calibri"/>
            </a:endParaRPr>
          </a:p>
          <a:p>
            <a:r>
              <a:rPr lang="en-US" sz="3200" b="1" dirty="0">
                <a:solidFill>
                  <a:schemeClr val="tx1">
                    <a:alpha val="80000"/>
                  </a:schemeClr>
                </a:solidFill>
                <a:latin typeface="+mn-lt"/>
                <a:cs typeface="+mn-cs"/>
              </a:rPr>
              <a:t>Education:</a:t>
            </a:r>
          </a:p>
          <a:p>
            <a:pPr lvl="1"/>
            <a:r>
              <a:rPr lang="en-US" b="1" dirty="0">
                <a:solidFill>
                  <a:schemeClr val="tx1">
                    <a:alpha val="80000"/>
                  </a:schemeClr>
                </a:solidFill>
                <a:latin typeface="+mn-lt"/>
                <a:cs typeface="+mn-cs"/>
              </a:rPr>
              <a:t>Indiana University of Pennsylvania, PhD Sociology</a:t>
            </a:r>
          </a:p>
          <a:p>
            <a:pPr lvl="1"/>
            <a:r>
              <a:rPr lang="en-US" b="1" dirty="0">
                <a:solidFill>
                  <a:schemeClr val="tx1">
                    <a:alpha val="80000"/>
                  </a:schemeClr>
                </a:solidFill>
                <a:latin typeface="+mn-lt"/>
                <a:cs typeface="+mn-cs"/>
              </a:rPr>
              <a:t>Ohio University, BS education</a:t>
            </a:r>
            <a:endParaRPr lang="en-US" sz="3200" b="1" dirty="0">
              <a:solidFill>
                <a:schemeClr val="tx1">
                  <a:alpha val="80000"/>
                </a:schemeClr>
              </a:solidFill>
              <a:latin typeface="+mn-lt"/>
              <a:cs typeface="Calibri"/>
            </a:endParaRPr>
          </a:p>
          <a:p>
            <a:r>
              <a:rPr lang="en-US" sz="3200" b="1" dirty="0">
                <a:solidFill>
                  <a:schemeClr val="tx1">
                    <a:alpha val="80000"/>
                  </a:schemeClr>
                </a:solidFill>
                <a:latin typeface="+mn-lt"/>
                <a:cs typeface="+mn-cs"/>
              </a:rPr>
              <a:t>Courses</a:t>
            </a:r>
          </a:p>
          <a:p>
            <a:pPr lvl="1"/>
            <a:r>
              <a:rPr lang="en-US" b="1" dirty="0">
                <a:solidFill>
                  <a:schemeClr val="tx1">
                    <a:alpha val="80000"/>
                  </a:schemeClr>
                </a:solidFill>
                <a:latin typeface="+mn-lt"/>
                <a:cs typeface="+mn-cs"/>
              </a:rPr>
              <a:t>Intro to CJ </a:t>
            </a:r>
          </a:p>
          <a:p>
            <a:pPr lvl="1"/>
            <a:r>
              <a:rPr lang="en-US" b="1" dirty="0">
                <a:solidFill>
                  <a:schemeClr val="tx1">
                    <a:alpha val="80000"/>
                  </a:schemeClr>
                </a:solidFill>
                <a:latin typeface="+mn-lt"/>
                <a:cs typeface="+mn-cs"/>
              </a:rPr>
              <a:t>Criminology</a:t>
            </a:r>
          </a:p>
          <a:p>
            <a:pPr lvl="1"/>
            <a:r>
              <a:rPr lang="en-US" b="1" dirty="0">
                <a:solidFill>
                  <a:schemeClr val="tx1">
                    <a:alpha val="80000"/>
                  </a:schemeClr>
                </a:solidFill>
                <a:latin typeface="+mn-lt"/>
                <a:cs typeface="+mn-cs"/>
              </a:rPr>
              <a:t>Criminal Profiling</a:t>
            </a:r>
          </a:p>
          <a:p>
            <a:pPr lvl="1"/>
            <a:r>
              <a:rPr lang="en-US" b="1" dirty="0">
                <a:solidFill>
                  <a:schemeClr val="tx1">
                    <a:alpha val="80000"/>
                  </a:schemeClr>
                </a:solidFill>
                <a:latin typeface="+mn-lt"/>
                <a:cs typeface="+mn-cs"/>
              </a:rPr>
              <a:t>Advanced Interviewing &amp; Interrogation</a:t>
            </a:r>
          </a:p>
          <a:p>
            <a:pPr lvl="1"/>
            <a:endParaRPr lang="en-US" sz="1400" dirty="0">
              <a:solidFill>
                <a:schemeClr val="bg1">
                  <a:alpha val="80000"/>
                </a:schemeClr>
              </a:solidFill>
              <a:latin typeface="+mn-lt"/>
              <a:cs typeface="Calibri"/>
            </a:endParaRPr>
          </a:p>
          <a:p>
            <a:pPr lvl="1"/>
            <a:endParaRPr lang="en-US" sz="1800" dirty="0">
              <a:solidFill>
                <a:schemeClr val="bg1">
                  <a:alpha val="80000"/>
                </a:schemeClr>
              </a:solidFill>
              <a:latin typeface="+mn-lt"/>
              <a:cs typeface="Calibri"/>
            </a:endParaRPr>
          </a:p>
          <a:p>
            <a:pPr lvl="1"/>
            <a:endParaRPr lang="en-US" sz="800" dirty="0">
              <a:solidFill>
                <a:schemeClr val="bg1">
                  <a:alpha val="8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5" name="Picture 4" descr="A person in a white shirt&#10;&#10;Description automatically generated">
            <a:extLst>
              <a:ext uri="{FF2B5EF4-FFF2-40B4-BE49-F238E27FC236}">
                <a16:creationId xmlns:a16="http://schemas.microsoft.com/office/drawing/2014/main" id="{5BEA3767-685B-0CD1-3497-5BC0F0BF4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1" y="944382"/>
            <a:ext cx="34163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93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0297E-7770-3347-8974-425DC270B8CF}"/>
              </a:ext>
            </a:extLst>
          </p:cNvPr>
          <p:cNvSpPr txBox="1">
            <a:spLocks/>
          </p:cNvSpPr>
          <p:nvPr/>
        </p:nvSpPr>
        <p:spPr>
          <a:xfrm>
            <a:off x="1332840" y="104510"/>
            <a:ext cx="10224482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spcAft>
                <a:spcPts val="576"/>
              </a:spcAft>
            </a:pP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Robert Rice</a:t>
            </a:r>
          </a:p>
          <a:p>
            <a:pPr>
              <a:spcAft>
                <a:spcPts val="576"/>
              </a:spcAft>
            </a:pPr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ea typeface="Calibri Light"/>
                <a:cs typeface="Arial" panose="020B0604020202020204" pitchFamily="34" charset="0"/>
              </a:rPr>
              <a:t>Doctor of Forensic Science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Calibri Light"/>
                <a:cs typeface="Arial" panose="020B0604020202020204" pitchFamily="34" charset="0"/>
              </a:rPr>
              <a:t> </a:t>
            </a:r>
            <a:br>
              <a:rPr lang="en-US" sz="3100" b="1" i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 Professor of Criminal Justice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8A0E4EB-6EA0-CB43-9858-258CA98F1DB2}"/>
              </a:ext>
            </a:extLst>
          </p:cNvPr>
          <p:cNvSpPr txBox="1">
            <a:spLocks/>
          </p:cNvSpPr>
          <p:nvPr/>
        </p:nvSpPr>
        <p:spPr>
          <a:xfrm>
            <a:off x="679487" y="1592541"/>
            <a:ext cx="6599137" cy="526545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9075">
              <a:spcBef>
                <a:spcPts val="960"/>
              </a:spcBef>
            </a:pPr>
            <a:r>
              <a:rPr lang="en-US" sz="2600" b="1" dirty="0">
                <a:solidFill>
                  <a:schemeClr val="tx1">
                    <a:alpha val="80000"/>
                  </a:schemeClr>
                </a:solidFill>
              </a:rPr>
              <a:t>Career: </a:t>
            </a:r>
            <a:endParaRPr lang="en-US" sz="2600" b="1" dirty="0">
              <a:solidFill>
                <a:schemeClr val="tx1">
                  <a:alpha val="80000"/>
                </a:schemeClr>
              </a:solidFill>
              <a:ea typeface="Calibri"/>
            </a:endParaRPr>
          </a:p>
          <a:p>
            <a:pPr marL="676275" lvl="1">
              <a:spcBef>
                <a:spcPts val="960"/>
              </a:spcBef>
            </a:pPr>
            <a:r>
              <a:rPr lang="en-US" sz="2600" b="1" dirty="0">
                <a:solidFill>
                  <a:schemeClr val="tx1">
                    <a:alpha val="80000"/>
                  </a:schemeClr>
                </a:solidFill>
                <a:ea typeface="Calibri"/>
              </a:rPr>
              <a:t>40 years spent in the public and private sector </a:t>
            </a:r>
          </a:p>
          <a:p>
            <a:pPr marL="676275" lvl="1">
              <a:spcBef>
                <a:spcPts val="960"/>
              </a:spcBef>
            </a:pPr>
            <a:r>
              <a:rPr lang="en-US" sz="2600" b="1" dirty="0">
                <a:solidFill>
                  <a:schemeClr val="tx1">
                    <a:alpha val="80000"/>
                  </a:schemeClr>
                </a:solidFill>
                <a:ea typeface="Calibri"/>
              </a:rPr>
              <a:t>Emergency Medical technician, Volunteer Firefighter, suppression lieutenant, Paid Firefighter and driver, Metropolitan Police Department</a:t>
            </a:r>
          </a:p>
          <a:p>
            <a:pPr marL="676275" lvl="1">
              <a:spcBef>
                <a:spcPts val="960"/>
              </a:spcBef>
            </a:pPr>
            <a:r>
              <a:rPr lang="en-US" sz="2600" b="1" dirty="0">
                <a:solidFill>
                  <a:schemeClr val="tx1">
                    <a:alpha val="80000"/>
                  </a:schemeClr>
                </a:solidFill>
                <a:ea typeface="Calibri"/>
              </a:rPr>
              <a:t>Served as a Patrol Officer, Arson &amp; Bomb Detective, and Homicide Detective</a:t>
            </a:r>
          </a:p>
          <a:p>
            <a:pPr marL="219075">
              <a:spcBef>
                <a:spcPts val="960"/>
              </a:spcBef>
            </a:pPr>
            <a:r>
              <a:rPr lang="en-US" sz="2600" b="1" dirty="0">
                <a:solidFill>
                  <a:schemeClr val="tx1">
                    <a:alpha val="80000"/>
                  </a:schemeClr>
                </a:solidFill>
              </a:rPr>
              <a:t>Education: </a:t>
            </a:r>
            <a:endParaRPr lang="en-US" sz="2600" b="1" dirty="0">
              <a:solidFill>
                <a:schemeClr val="tx1">
                  <a:alpha val="80000"/>
                </a:schemeClr>
              </a:solidFill>
              <a:ea typeface="Calibri"/>
            </a:endParaRPr>
          </a:p>
          <a:p>
            <a:pPr marL="676275" lvl="1">
              <a:spcBef>
                <a:spcPts val="960"/>
              </a:spcBef>
            </a:pPr>
            <a:r>
              <a:rPr lang="en-US" sz="2600" b="1" dirty="0">
                <a:solidFill>
                  <a:schemeClr val="tx1">
                    <a:alpha val="80000"/>
                  </a:schemeClr>
                </a:solidFill>
                <a:ea typeface="Calibri"/>
              </a:rPr>
              <a:t>Eastern Kentucky – BA</a:t>
            </a:r>
          </a:p>
          <a:p>
            <a:pPr marL="676275" lvl="1">
              <a:spcBef>
                <a:spcPts val="960"/>
              </a:spcBef>
            </a:pPr>
            <a:r>
              <a:rPr lang="en-US" sz="2600" b="1" dirty="0">
                <a:solidFill>
                  <a:schemeClr val="tx1">
                    <a:alpha val="80000"/>
                  </a:schemeClr>
                </a:solidFill>
                <a:ea typeface="Calibri"/>
              </a:rPr>
              <a:t>Oklahoma State University – MS</a:t>
            </a:r>
          </a:p>
          <a:p>
            <a:pPr marL="219075">
              <a:spcBef>
                <a:spcPts val="960"/>
              </a:spcBef>
            </a:pPr>
            <a:r>
              <a:rPr lang="en-US" sz="2600" b="1" dirty="0">
                <a:solidFill>
                  <a:schemeClr val="tx1">
                    <a:alpha val="80000"/>
                  </a:schemeClr>
                </a:solidFill>
              </a:rPr>
              <a:t>Courses:</a:t>
            </a:r>
          </a:p>
          <a:p>
            <a:pPr marL="676275" lvl="1">
              <a:spcBef>
                <a:spcPts val="960"/>
              </a:spcBef>
            </a:pPr>
            <a:r>
              <a:rPr lang="en-US" sz="2200" b="1" dirty="0">
                <a:solidFill>
                  <a:schemeClr val="tx1">
                    <a:alpha val="80000"/>
                  </a:schemeClr>
                </a:solidFill>
              </a:rPr>
              <a:t>Homeland Security</a:t>
            </a:r>
          </a:p>
          <a:p>
            <a:pPr marL="676275" lvl="1">
              <a:spcBef>
                <a:spcPts val="960"/>
              </a:spcBef>
            </a:pPr>
            <a:r>
              <a:rPr lang="en-US" sz="2200" b="1" dirty="0">
                <a:solidFill>
                  <a:schemeClr val="tx1">
                    <a:alpha val="80000"/>
                  </a:schemeClr>
                </a:solidFill>
              </a:rPr>
              <a:t>Crime Scene Management</a:t>
            </a:r>
          </a:p>
          <a:p>
            <a:pPr marL="676275" lvl="1">
              <a:spcBef>
                <a:spcPts val="960"/>
              </a:spcBef>
            </a:pPr>
            <a:r>
              <a:rPr lang="en-US" sz="2200" b="1" dirty="0">
                <a:solidFill>
                  <a:schemeClr val="tx1">
                    <a:alpha val="80000"/>
                  </a:schemeClr>
                </a:solidFill>
              </a:rPr>
              <a:t>Death Investigations</a:t>
            </a:r>
          </a:p>
          <a:p>
            <a:pPr marL="676275" lvl="1">
              <a:spcBef>
                <a:spcPts val="960"/>
              </a:spcBef>
            </a:pPr>
            <a:r>
              <a:rPr lang="en-US" sz="2200" b="1" dirty="0">
                <a:solidFill>
                  <a:schemeClr val="tx1">
                    <a:alpha val="80000"/>
                  </a:schemeClr>
                </a:solidFill>
              </a:rPr>
              <a:t>Firearms &amp; Ballistics</a:t>
            </a:r>
          </a:p>
          <a:p>
            <a:pPr marL="657860" lvl="1">
              <a:spcBef>
                <a:spcPts val="480"/>
              </a:spcBef>
            </a:pPr>
            <a:endParaRPr lang="en-US" sz="1100" b="1" dirty="0">
              <a:solidFill>
                <a:schemeClr val="tx1">
                  <a:alpha val="80000"/>
                </a:schemeClr>
              </a:solidFill>
              <a:latin typeface="+mn-lt"/>
              <a:cs typeface="Calibri"/>
            </a:endParaRPr>
          </a:p>
          <a:p>
            <a:pPr marL="657860" lvl="1">
              <a:spcBef>
                <a:spcPts val="480"/>
              </a:spcBef>
            </a:pPr>
            <a:endParaRPr lang="en-US" sz="1100" dirty="0">
              <a:solidFill>
                <a:srgbClr val="FFFFFF">
                  <a:alpha val="80000"/>
                </a:srgbClr>
              </a:solidFill>
              <a:latin typeface="+mn-lt"/>
              <a:cs typeface="Calibri" panose="020F0502020204030204"/>
            </a:endParaRPr>
          </a:p>
          <a:p>
            <a:pPr lvl="1"/>
            <a:endParaRPr lang="en-US" sz="1100" dirty="0">
              <a:solidFill>
                <a:schemeClr val="bg1">
                  <a:alpha val="8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276F6007-4CE0-0753-3F66-AEE675B6B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418" y="1223661"/>
            <a:ext cx="3975904" cy="516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02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0297E-7770-3347-8974-425DC270B8CF}"/>
              </a:ext>
            </a:extLst>
          </p:cNvPr>
          <p:cNvSpPr txBox="1">
            <a:spLocks/>
          </p:cNvSpPr>
          <p:nvPr/>
        </p:nvSpPr>
        <p:spPr>
          <a:xfrm>
            <a:off x="1332840" y="104510"/>
            <a:ext cx="10224482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spcAft>
                <a:spcPts val="576"/>
              </a:spcAft>
            </a:pP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Jeff Bryson, Ph.D.</a:t>
            </a:r>
          </a:p>
          <a:p>
            <a:pPr>
              <a:spcAft>
                <a:spcPts val="576"/>
              </a:spcAft>
            </a:pPr>
            <a:r>
              <a:rPr lang="en-US" sz="31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 Professor of Criminal Justice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8A0E4EB-6EA0-CB43-9858-258CA98F1DB2}"/>
              </a:ext>
            </a:extLst>
          </p:cNvPr>
          <p:cNvSpPr txBox="1">
            <a:spLocks/>
          </p:cNvSpPr>
          <p:nvPr/>
        </p:nvSpPr>
        <p:spPr>
          <a:xfrm>
            <a:off x="679487" y="1592541"/>
            <a:ext cx="6599137" cy="52654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9075">
              <a:spcBef>
                <a:spcPts val="960"/>
              </a:spcBef>
            </a:pPr>
            <a:r>
              <a:rPr lang="en-US" sz="2600" b="1" dirty="0">
                <a:solidFill>
                  <a:schemeClr val="tx1">
                    <a:alpha val="80000"/>
                  </a:schemeClr>
                </a:solidFill>
              </a:rPr>
              <a:t>Career: </a:t>
            </a:r>
            <a:endParaRPr lang="en-US" sz="2600" b="1" dirty="0">
              <a:solidFill>
                <a:schemeClr val="tx1">
                  <a:alpha val="80000"/>
                </a:schemeClr>
              </a:solidFill>
              <a:ea typeface="Calibri"/>
            </a:endParaRPr>
          </a:p>
          <a:p>
            <a:pPr marL="676275" lvl="1">
              <a:spcBef>
                <a:spcPts val="960"/>
              </a:spcBef>
            </a:pPr>
            <a:r>
              <a:rPr lang="en-US" sz="2600" b="1" dirty="0">
                <a:solidFill>
                  <a:schemeClr val="tx1">
                    <a:alpha val="80000"/>
                  </a:schemeClr>
                </a:solidFill>
                <a:ea typeface="Calibri"/>
              </a:rPr>
              <a:t>40 years of experience working in the criminal justice system</a:t>
            </a:r>
          </a:p>
          <a:p>
            <a:pPr marL="219075">
              <a:spcBef>
                <a:spcPts val="960"/>
              </a:spcBef>
            </a:pPr>
            <a:r>
              <a:rPr lang="en-US" sz="2600" b="1" dirty="0">
                <a:solidFill>
                  <a:schemeClr val="tx1">
                    <a:alpha val="80000"/>
                  </a:schemeClr>
                </a:solidFill>
              </a:rPr>
              <a:t>Education: </a:t>
            </a:r>
            <a:endParaRPr lang="en-US" sz="2600" b="1" dirty="0">
              <a:solidFill>
                <a:schemeClr val="tx1">
                  <a:alpha val="80000"/>
                </a:schemeClr>
              </a:solidFill>
              <a:ea typeface="Calibri"/>
            </a:endParaRPr>
          </a:p>
          <a:p>
            <a:pPr marL="676275" lvl="1">
              <a:spcBef>
                <a:spcPts val="960"/>
              </a:spcBef>
            </a:pPr>
            <a:r>
              <a:rPr lang="en-US" sz="2600" b="1" dirty="0">
                <a:solidFill>
                  <a:schemeClr val="tx1">
                    <a:alpha val="80000"/>
                  </a:schemeClr>
                </a:solidFill>
                <a:ea typeface="Calibri"/>
              </a:rPr>
              <a:t>Ohio Valley University (BA)</a:t>
            </a:r>
          </a:p>
          <a:p>
            <a:pPr marL="676275" lvl="1">
              <a:spcBef>
                <a:spcPts val="960"/>
              </a:spcBef>
            </a:pPr>
            <a:r>
              <a:rPr lang="en-US" sz="2600" b="1" dirty="0">
                <a:solidFill>
                  <a:schemeClr val="tx1">
                    <a:alpha val="80000"/>
                  </a:schemeClr>
                </a:solidFill>
                <a:ea typeface="Calibri"/>
              </a:rPr>
              <a:t>Harding Graduate School of Religion (MAR)</a:t>
            </a:r>
          </a:p>
          <a:p>
            <a:pPr marL="219075">
              <a:spcBef>
                <a:spcPts val="960"/>
              </a:spcBef>
            </a:pPr>
            <a:r>
              <a:rPr lang="en-US" sz="2600" b="1" dirty="0">
                <a:solidFill>
                  <a:schemeClr val="tx1">
                    <a:alpha val="80000"/>
                  </a:schemeClr>
                </a:solidFill>
              </a:rPr>
              <a:t>Courses:</a:t>
            </a:r>
          </a:p>
          <a:p>
            <a:pPr marL="676275" lvl="1">
              <a:spcBef>
                <a:spcPts val="960"/>
              </a:spcBef>
            </a:pPr>
            <a:r>
              <a:rPr lang="en-US" sz="2200" b="1" dirty="0">
                <a:solidFill>
                  <a:schemeClr val="tx1">
                    <a:alpha val="80000"/>
                  </a:schemeClr>
                </a:solidFill>
              </a:rPr>
              <a:t>Criminology</a:t>
            </a:r>
          </a:p>
          <a:p>
            <a:pPr marL="676275" lvl="1">
              <a:spcBef>
                <a:spcPts val="960"/>
              </a:spcBef>
            </a:pPr>
            <a:r>
              <a:rPr lang="en-US" sz="2200" b="1" dirty="0">
                <a:solidFill>
                  <a:schemeClr val="tx1">
                    <a:alpha val="80000"/>
                  </a:schemeClr>
                </a:solidFill>
              </a:rPr>
              <a:t>Corrections</a:t>
            </a:r>
          </a:p>
          <a:p>
            <a:pPr marL="676275" lvl="1">
              <a:spcBef>
                <a:spcPts val="960"/>
              </a:spcBef>
            </a:pPr>
            <a:r>
              <a:rPr lang="en-US" sz="2200" b="1" dirty="0">
                <a:solidFill>
                  <a:schemeClr val="tx1">
                    <a:alpha val="80000"/>
                  </a:schemeClr>
                </a:solidFill>
              </a:rPr>
              <a:t>Probation &amp; Parole</a:t>
            </a:r>
          </a:p>
          <a:p>
            <a:pPr marL="676275" lvl="1">
              <a:spcBef>
                <a:spcPts val="960"/>
              </a:spcBef>
            </a:pPr>
            <a:r>
              <a:rPr lang="en-US" sz="2200" b="1">
                <a:solidFill>
                  <a:schemeClr val="tx1">
                    <a:alpha val="80000"/>
                  </a:schemeClr>
                </a:solidFill>
              </a:rPr>
              <a:t>Juvenile Justice</a:t>
            </a:r>
            <a:endParaRPr lang="en-US" sz="2200" b="1" dirty="0">
              <a:solidFill>
                <a:schemeClr val="tx1">
                  <a:alpha val="80000"/>
                </a:schemeClr>
              </a:solidFill>
            </a:endParaRPr>
          </a:p>
          <a:p>
            <a:pPr marL="657860" lvl="1">
              <a:spcBef>
                <a:spcPts val="480"/>
              </a:spcBef>
            </a:pPr>
            <a:endParaRPr lang="en-US" sz="1100" b="1" dirty="0">
              <a:solidFill>
                <a:schemeClr val="tx1">
                  <a:alpha val="80000"/>
                </a:schemeClr>
              </a:solidFill>
              <a:latin typeface="+mn-lt"/>
              <a:cs typeface="Calibri"/>
            </a:endParaRPr>
          </a:p>
          <a:p>
            <a:pPr marL="657860" lvl="1">
              <a:spcBef>
                <a:spcPts val="480"/>
              </a:spcBef>
            </a:pPr>
            <a:endParaRPr lang="en-US" sz="1100" dirty="0">
              <a:solidFill>
                <a:srgbClr val="FFFFFF">
                  <a:alpha val="80000"/>
                </a:srgbClr>
              </a:solidFill>
              <a:latin typeface="+mn-lt"/>
              <a:cs typeface="Calibri" panose="020F0502020204030204"/>
            </a:endParaRPr>
          </a:p>
          <a:p>
            <a:pPr lvl="1"/>
            <a:endParaRPr lang="en-US" sz="1100" dirty="0">
              <a:solidFill>
                <a:schemeClr val="bg1">
                  <a:alpha val="8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6" name="Picture 5" descr="A person with a beard and bow tie&#10;&#10;Description automatically generated">
            <a:extLst>
              <a:ext uri="{FF2B5EF4-FFF2-40B4-BE49-F238E27FC236}">
                <a16:creationId xmlns:a16="http://schemas.microsoft.com/office/drawing/2014/main" id="{3F096619-52AB-F4D4-2C06-B94CB412C3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5" r="11091" b="14432"/>
          <a:stretch/>
        </p:blipFill>
        <p:spPr>
          <a:xfrm>
            <a:off x="7450371" y="1909187"/>
            <a:ext cx="4276056" cy="458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674D7A0-9973-F5DC-46BE-FBE2F8B42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938" y="340635"/>
            <a:ext cx="7772956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0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Core courses– B.S. </a:t>
            </a:r>
            <a:r>
              <a:rPr lang="en-US" sz="4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(120 hrs.)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41D4C-CBD4-7A4E-8750-B6E2A3FAFAAD}"/>
              </a:ext>
            </a:extLst>
          </p:cNvPr>
          <p:cNvSpPr txBox="1">
            <a:spLocks/>
          </p:cNvSpPr>
          <p:nvPr/>
        </p:nvSpPr>
        <p:spPr>
          <a:xfrm>
            <a:off x="1118814" y="1664311"/>
            <a:ext cx="4985099" cy="47233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64438">
              <a:spcBef>
                <a:spcPts val="836"/>
              </a:spcBef>
              <a:buNone/>
            </a:pPr>
            <a:r>
              <a:rPr lang="en-US" b="1" u="sng" kern="1200" dirty="0">
                <a:latin typeface="+mn-lt"/>
                <a:cs typeface="+mn-cs"/>
              </a:rPr>
              <a:t>Core Courses</a:t>
            </a:r>
            <a:r>
              <a:rPr lang="en-US" b="1" kern="1200" dirty="0">
                <a:latin typeface="+mn-lt"/>
                <a:cs typeface="+mn-cs"/>
              </a:rPr>
              <a:t> (lower)</a:t>
            </a:r>
            <a:endParaRPr lang="en-US" b="1" kern="1200" dirty="0">
              <a:latin typeface="+mn-lt"/>
              <a:cs typeface="Calibri"/>
            </a:endParaRPr>
          </a:p>
          <a:p>
            <a:pPr marL="572770" lvl="1" indent="-190500" defTabSz="764438">
              <a:spcBef>
                <a:spcPts val="418"/>
              </a:spcBef>
            </a:pPr>
            <a:r>
              <a:rPr lang="en-US" b="1" kern="1200" dirty="0">
                <a:latin typeface="+mn-lt"/>
                <a:cs typeface="+mn-cs"/>
              </a:rPr>
              <a:t>CRJU 105 Interviewing and Report Writing</a:t>
            </a:r>
            <a:endParaRPr lang="en-US" b="1" kern="1200" dirty="0">
              <a:latin typeface="+mn-lt"/>
              <a:cs typeface="Calibri"/>
            </a:endParaRPr>
          </a:p>
          <a:p>
            <a:pPr marL="572770" lvl="1" indent="-190500" defTabSz="764438">
              <a:spcBef>
                <a:spcPts val="418"/>
              </a:spcBef>
            </a:pPr>
            <a:r>
              <a:rPr lang="en-US" b="1" kern="1200" dirty="0">
                <a:latin typeface="+mn-lt"/>
                <a:cs typeface="+mn-cs"/>
              </a:rPr>
              <a:t>CRJU 111 Intro to Criminal Justice</a:t>
            </a:r>
            <a:endParaRPr lang="en-US" b="1" kern="1200" dirty="0">
              <a:latin typeface="+mn-lt"/>
              <a:cs typeface="Calibri"/>
            </a:endParaRPr>
          </a:p>
          <a:p>
            <a:pPr marL="572770" lvl="1" indent="-190500" defTabSz="764438">
              <a:spcBef>
                <a:spcPts val="418"/>
              </a:spcBef>
            </a:pPr>
            <a:r>
              <a:rPr lang="en-US" b="1" kern="1200" dirty="0">
                <a:latin typeface="+mn-lt"/>
                <a:cs typeface="+mn-cs"/>
              </a:rPr>
              <a:t>CRJU 215 Crime Scene Mgt.</a:t>
            </a:r>
            <a:endParaRPr lang="en-US" b="1" kern="1200" dirty="0">
              <a:latin typeface="+mn-lt"/>
              <a:cs typeface="Calibri"/>
            </a:endParaRPr>
          </a:p>
          <a:p>
            <a:pPr marL="572770" lvl="1" indent="-190500" defTabSz="764438">
              <a:spcBef>
                <a:spcPts val="418"/>
              </a:spcBef>
            </a:pPr>
            <a:r>
              <a:rPr lang="en-US" b="1" kern="1200" dirty="0">
                <a:latin typeface="+mn-lt"/>
                <a:cs typeface="+mn-cs"/>
              </a:rPr>
              <a:t>CRJU 222 Police Practices and Procedures</a:t>
            </a:r>
            <a:endParaRPr lang="en-US" b="1" kern="1200" dirty="0">
              <a:latin typeface="+mn-lt"/>
              <a:cs typeface="Calibri"/>
            </a:endParaRPr>
          </a:p>
          <a:p>
            <a:pPr marL="572770" lvl="1" indent="-190500" defTabSz="764438">
              <a:spcBef>
                <a:spcPts val="418"/>
              </a:spcBef>
            </a:pPr>
            <a:r>
              <a:rPr lang="en-US" b="1" kern="1200" dirty="0">
                <a:latin typeface="+mn-lt"/>
                <a:cs typeface="+mn-cs"/>
              </a:rPr>
              <a:t>CRJU 223 Corrections</a:t>
            </a:r>
            <a:endParaRPr lang="en-US" b="1" kern="1200" dirty="0">
              <a:latin typeface="+mn-lt"/>
              <a:cs typeface="Calibri"/>
            </a:endParaRPr>
          </a:p>
          <a:p>
            <a:pPr marL="572770" lvl="1" indent="-190500" defTabSz="764438">
              <a:spcBef>
                <a:spcPts val="418"/>
              </a:spcBef>
            </a:pPr>
            <a:r>
              <a:rPr lang="en-US" b="1" kern="1200" dirty="0">
                <a:latin typeface="+mn-lt"/>
                <a:cs typeface="+mn-cs"/>
              </a:rPr>
              <a:t>CRJU 232 Criminal Evidence and Procedures</a:t>
            </a:r>
            <a:endParaRPr lang="en-US" b="1" kern="1200" dirty="0">
              <a:latin typeface="+mn-lt"/>
              <a:cs typeface="Calibri"/>
            </a:endParaRPr>
          </a:p>
          <a:p>
            <a:pPr marL="572770" lvl="1" indent="-190500" defTabSz="764438">
              <a:spcBef>
                <a:spcPts val="418"/>
              </a:spcBef>
            </a:pPr>
            <a:r>
              <a:rPr lang="en-US" b="1" kern="1200" dirty="0">
                <a:latin typeface="+mn-lt"/>
                <a:cs typeface="+mn-cs"/>
              </a:rPr>
              <a:t>CRJU 293 Juvenile Justice</a:t>
            </a:r>
            <a:endParaRPr lang="en-US" b="1" dirty="0">
              <a:latin typeface="+mn-lt"/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B4EEE-761D-3B44-96B3-743CDBB26815}"/>
              </a:ext>
            </a:extLst>
          </p:cNvPr>
          <p:cNvSpPr txBox="1">
            <a:spLocks/>
          </p:cNvSpPr>
          <p:nvPr/>
        </p:nvSpPr>
        <p:spPr>
          <a:xfrm>
            <a:off x="6604032" y="1902882"/>
            <a:ext cx="5424766" cy="424625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64438">
              <a:spcBef>
                <a:spcPts val="836"/>
              </a:spcBef>
              <a:buNone/>
            </a:pPr>
            <a:r>
              <a:rPr lang="en-US" b="1" u="sng" kern="1200" dirty="0">
                <a:latin typeface="+mn-lt"/>
                <a:cs typeface="Times New Roman"/>
              </a:rPr>
              <a:t>Core Courses</a:t>
            </a:r>
            <a:r>
              <a:rPr lang="en-US" b="1" kern="1200" dirty="0">
                <a:latin typeface="+mn-lt"/>
                <a:cs typeface="Times New Roman"/>
              </a:rPr>
              <a:t> (upper)</a:t>
            </a:r>
          </a:p>
          <a:p>
            <a:pPr marL="572770" lvl="1" indent="-190500" defTabSz="764438">
              <a:spcBef>
                <a:spcPts val="418"/>
              </a:spcBef>
            </a:pPr>
            <a:r>
              <a:rPr lang="en-US" b="1" dirty="0">
                <a:latin typeface="+mn-lt"/>
                <a:cs typeface="Times New Roman"/>
              </a:rPr>
              <a:t>CRJU 321 Criminal Law</a:t>
            </a:r>
          </a:p>
          <a:p>
            <a:pPr marL="572770" lvl="1" indent="-190500" defTabSz="764438">
              <a:spcBef>
                <a:spcPts val="418"/>
              </a:spcBef>
            </a:pPr>
            <a:r>
              <a:rPr lang="en-US" b="1" dirty="0">
                <a:latin typeface="+mn-lt"/>
                <a:cs typeface="Times New Roman"/>
              </a:rPr>
              <a:t>CRJU 360 Criminology</a:t>
            </a:r>
          </a:p>
          <a:p>
            <a:pPr marL="572770" lvl="1" indent="-190500" defTabSz="764438">
              <a:spcBef>
                <a:spcPts val="418"/>
              </a:spcBef>
            </a:pPr>
            <a:r>
              <a:rPr lang="en-US" b="1" kern="1200" dirty="0">
                <a:latin typeface="+mn-lt"/>
                <a:cs typeface="Times New Roman"/>
              </a:rPr>
              <a:t>CRJU 401 Ethics in Criminal Justice</a:t>
            </a:r>
          </a:p>
          <a:p>
            <a:pPr marL="572770" lvl="1" indent="-190500" defTabSz="764438">
              <a:spcBef>
                <a:spcPts val="418"/>
              </a:spcBef>
            </a:pPr>
            <a:r>
              <a:rPr lang="en-US" b="1" kern="1200" dirty="0">
                <a:latin typeface="+mn-lt"/>
                <a:cs typeface="Times New Roman"/>
              </a:rPr>
              <a:t>CRJU 493 Senior Seminar</a:t>
            </a:r>
          </a:p>
          <a:p>
            <a:pPr marL="572770" lvl="1" indent="-190500" defTabSz="764438">
              <a:spcBef>
                <a:spcPts val="418"/>
              </a:spcBef>
            </a:pPr>
            <a:r>
              <a:rPr lang="en-US" b="1" kern="1200" dirty="0">
                <a:latin typeface="+mn-lt"/>
                <a:cs typeface="Times New Roman"/>
              </a:rPr>
              <a:t>CRJU 497 Internship II</a:t>
            </a:r>
          </a:p>
          <a:p>
            <a:pPr marL="572770" lvl="1" indent="-190500" defTabSz="764438">
              <a:spcBef>
                <a:spcPts val="418"/>
              </a:spcBef>
            </a:pPr>
            <a:endParaRPr lang="en-US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429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2F912E-89B4-2546-A25A-D7E31F58FD38}"/>
              </a:ext>
            </a:extLst>
          </p:cNvPr>
          <p:cNvSpPr txBox="1">
            <a:spLocks/>
          </p:cNvSpPr>
          <p:nvPr/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Goudy Old Style" panose="02020502050305020303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3EEBAB-9ACA-2A46-8CEA-99E9C66A5316}"/>
              </a:ext>
            </a:extLst>
          </p:cNvPr>
          <p:cNvSpPr txBox="1">
            <a:spLocks/>
          </p:cNvSpPr>
          <p:nvPr/>
        </p:nvSpPr>
        <p:spPr>
          <a:xfrm>
            <a:off x="2656199" y="208811"/>
            <a:ext cx="8424738" cy="13681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defTabSz="932688">
              <a:spcAft>
                <a:spcPts val="612"/>
              </a:spcAft>
            </a:pPr>
            <a:r>
              <a:rPr lang="en-US" sz="4050" b="1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CJ MAJORS– B.S. (120 hrs.)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E6172-5B91-C44A-B6A5-AD018C17EEDB}"/>
              </a:ext>
            </a:extLst>
          </p:cNvPr>
          <p:cNvSpPr txBox="1">
            <a:spLocks/>
          </p:cNvSpPr>
          <p:nvPr/>
        </p:nvSpPr>
        <p:spPr>
          <a:xfrm>
            <a:off x="535955" y="1304295"/>
            <a:ext cx="5461620" cy="636510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34228">
              <a:spcBef>
                <a:spcPts val="694"/>
              </a:spcBef>
              <a:buNone/>
            </a:pPr>
            <a:r>
              <a:rPr lang="en-US" sz="2400" b="1" u="sng" kern="1200" dirty="0">
                <a:latin typeface="+mj-lt"/>
                <a:cs typeface="Times New Roman"/>
              </a:rPr>
              <a:t>Administration of</a:t>
            </a:r>
            <a:r>
              <a:rPr lang="en-US" sz="2400" b="1" u="sng" dirty="0">
                <a:latin typeface="+mj-lt"/>
                <a:cs typeface="Times New Roman"/>
              </a:rPr>
              <a:t> Justice</a:t>
            </a:r>
          </a:p>
          <a:p>
            <a:pPr marL="0" indent="0" algn="ctr" defTabSz="634228">
              <a:spcBef>
                <a:spcPts val="694"/>
              </a:spcBef>
              <a:buNone/>
            </a:pPr>
            <a:endParaRPr lang="en-US" sz="1200" b="1" kern="1200" dirty="0">
              <a:latin typeface="+mj-lt"/>
            </a:endParaRPr>
          </a:p>
          <a:p>
            <a:pPr marL="158115" indent="-158115" defTabSz="634228">
              <a:spcBef>
                <a:spcPts val="694"/>
              </a:spcBef>
            </a:pPr>
            <a:r>
              <a:rPr lang="en-US" sz="2400" b="1" kern="1200" dirty="0">
                <a:latin typeface="+mj-lt"/>
                <a:cs typeface="Times New Roman"/>
              </a:rPr>
              <a:t>CRJU 231 Community Policing</a:t>
            </a:r>
          </a:p>
          <a:p>
            <a:pPr marL="158115" indent="-158115" defTabSz="634228">
              <a:spcBef>
                <a:spcPts val="694"/>
              </a:spcBef>
            </a:pPr>
            <a:r>
              <a:rPr lang="en-US" sz="2400" b="1" kern="1200" dirty="0">
                <a:latin typeface="+mj-lt"/>
                <a:cs typeface="Times New Roman"/>
              </a:rPr>
              <a:t>CRJU 251 Probation &amp; Parole</a:t>
            </a:r>
          </a:p>
          <a:p>
            <a:pPr marL="158115" indent="-158115" defTabSz="634228">
              <a:spcBef>
                <a:spcPts val="694"/>
              </a:spcBef>
            </a:pPr>
            <a:r>
              <a:rPr lang="en-US" sz="2400" b="1" kern="1200" dirty="0">
                <a:latin typeface="+mj-lt"/>
                <a:cs typeface="Times New Roman"/>
              </a:rPr>
              <a:t>CRJU 310 Criminal Justice Management</a:t>
            </a:r>
          </a:p>
          <a:p>
            <a:pPr marL="158115" indent="-158115" defTabSz="634228">
              <a:spcBef>
                <a:spcPts val="694"/>
              </a:spcBef>
            </a:pPr>
            <a:r>
              <a:rPr lang="en-US" sz="2400" b="1" kern="1200" dirty="0">
                <a:latin typeface="+mj-lt"/>
                <a:cs typeface="Times New Roman"/>
              </a:rPr>
              <a:t>CRJU 312 Organized Crime</a:t>
            </a:r>
          </a:p>
          <a:p>
            <a:pPr marL="158115" indent="-158115" defTabSz="634228">
              <a:spcBef>
                <a:spcPts val="694"/>
              </a:spcBef>
            </a:pPr>
            <a:r>
              <a:rPr lang="en-US" sz="2400" b="1" kern="1200" dirty="0">
                <a:latin typeface="+mj-lt"/>
                <a:cs typeface="Times New Roman"/>
              </a:rPr>
              <a:t>CRJU 405 Advanced Interviewing and Interrogation</a:t>
            </a:r>
          </a:p>
          <a:p>
            <a:pPr marL="158115" indent="-158115" defTabSz="634228">
              <a:spcBef>
                <a:spcPts val="694"/>
              </a:spcBef>
            </a:pPr>
            <a:r>
              <a:rPr lang="en-US" sz="2400" b="1" kern="1200" dirty="0">
                <a:latin typeface="+mj-lt"/>
                <a:cs typeface="Times New Roman"/>
              </a:rPr>
              <a:t>CRJU 415 Civil Liberties in Criminal Justice</a:t>
            </a:r>
          </a:p>
          <a:p>
            <a:pPr marL="158115" indent="-158115" defTabSz="634228">
              <a:spcBef>
                <a:spcPts val="694"/>
              </a:spcBef>
            </a:pPr>
            <a:r>
              <a:rPr lang="en-US" sz="2400" b="1" kern="1200" dirty="0">
                <a:latin typeface="+mj-lt"/>
                <a:cs typeface="Times New Roman"/>
              </a:rPr>
              <a:t>CRJU 425 Homeland Security</a:t>
            </a:r>
          </a:p>
          <a:p>
            <a:pPr marL="158115" indent="-158115" defTabSz="634228">
              <a:spcBef>
                <a:spcPts val="694"/>
              </a:spcBef>
            </a:pPr>
            <a:r>
              <a:rPr lang="en-US" sz="2400" b="1" kern="1200" dirty="0">
                <a:latin typeface="+mj-lt"/>
                <a:cs typeface="Times New Roman"/>
              </a:rPr>
              <a:t>POSC 309 Civil Liberties</a:t>
            </a:r>
          </a:p>
          <a:p>
            <a:pPr marL="158115" indent="-158115" defTabSz="634228">
              <a:spcBef>
                <a:spcPts val="694"/>
              </a:spcBef>
            </a:pPr>
            <a:r>
              <a:rPr lang="en-US" sz="2400" b="1" kern="1200" dirty="0">
                <a:latin typeface="+mj-lt"/>
                <a:cs typeface="Times New Roman"/>
              </a:rPr>
              <a:t>PSYC 380 Drugs &amp; Human Behavior</a:t>
            </a:r>
            <a:endParaRPr lang="en-US" sz="2400" b="1" dirty="0">
              <a:latin typeface="+mj-lt"/>
              <a:cs typeface="Times New Roman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9A14C-9E4C-1243-920D-9727667B7149}"/>
              </a:ext>
            </a:extLst>
          </p:cNvPr>
          <p:cNvSpPr txBox="1">
            <a:spLocks/>
          </p:cNvSpPr>
          <p:nvPr/>
        </p:nvSpPr>
        <p:spPr>
          <a:xfrm>
            <a:off x="6301408" y="1304295"/>
            <a:ext cx="5158459" cy="628518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34228">
              <a:spcBef>
                <a:spcPts val="694"/>
              </a:spcBef>
              <a:buNone/>
            </a:pPr>
            <a:r>
              <a:rPr lang="en-US" sz="2400" b="1" u="sng" kern="1200" dirty="0">
                <a:latin typeface="+mj-lt"/>
                <a:cs typeface="Times New Roman"/>
              </a:rPr>
              <a:t>Field Forensics</a:t>
            </a:r>
          </a:p>
          <a:p>
            <a:pPr marL="0" indent="0" algn="ctr" defTabSz="634228">
              <a:spcBef>
                <a:spcPts val="694"/>
              </a:spcBef>
              <a:buNone/>
            </a:pPr>
            <a:endParaRPr lang="en-US" sz="2000" b="1" u="sng" kern="1200" dirty="0">
              <a:latin typeface="+mj-lt"/>
            </a:endParaRPr>
          </a:p>
          <a:p>
            <a:pPr marL="158115" indent="-158115" defTabSz="634228">
              <a:spcBef>
                <a:spcPts val="694"/>
              </a:spcBef>
            </a:pPr>
            <a:r>
              <a:rPr lang="en-US" sz="2400" b="1" kern="1200" dirty="0">
                <a:latin typeface="+mj-lt"/>
                <a:cs typeface="Times New Roman"/>
              </a:rPr>
              <a:t>CRJU 314 Fingerprints &amp; Latent Collection</a:t>
            </a:r>
          </a:p>
          <a:p>
            <a:pPr marL="158115" indent="-158115" defTabSz="634228">
              <a:spcBef>
                <a:spcPts val="694"/>
              </a:spcBef>
            </a:pPr>
            <a:r>
              <a:rPr lang="en-US" sz="2400" b="1" kern="1200" dirty="0">
                <a:latin typeface="+mj-lt"/>
                <a:cs typeface="Times New Roman"/>
              </a:rPr>
              <a:t>CRJU 315 Firearms &amp; Ballistics</a:t>
            </a:r>
          </a:p>
          <a:p>
            <a:pPr marL="158115" indent="-158115" defTabSz="634228">
              <a:spcBef>
                <a:spcPts val="694"/>
              </a:spcBef>
            </a:pPr>
            <a:r>
              <a:rPr lang="en-US" sz="2400" b="1" kern="1200" dirty="0">
                <a:latin typeface="+mj-lt"/>
                <a:cs typeface="Times New Roman"/>
              </a:rPr>
              <a:t>CRJU 335 Cyber Crime Investigation I</a:t>
            </a:r>
          </a:p>
          <a:p>
            <a:pPr marL="158115" indent="-158115" defTabSz="634228">
              <a:spcBef>
                <a:spcPts val="694"/>
              </a:spcBef>
            </a:pPr>
            <a:r>
              <a:rPr lang="en-US" sz="2400" b="1" kern="1200" dirty="0">
                <a:latin typeface="+mj-lt"/>
                <a:cs typeface="Times New Roman"/>
              </a:rPr>
              <a:t>CRJU Advanced Issues in Evidence</a:t>
            </a:r>
          </a:p>
          <a:p>
            <a:pPr marL="158115" indent="-158115" defTabSz="634228">
              <a:spcBef>
                <a:spcPts val="694"/>
              </a:spcBef>
            </a:pPr>
            <a:r>
              <a:rPr lang="en-US" sz="2400" b="1" kern="1200" dirty="0">
                <a:latin typeface="+mj-lt"/>
                <a:cs typeface="Times New Roman"/>
              </a:rPr>
              <a:t>CRJU 402 Death Investigation</a:t>
            </a:r>
          </a:p>
          <a:p>
            <a:pPr marL="158115" indent="-158115" defTabSz="634228">
              <a:spcBef>
                <a:spcPts val="694"/>
              </a:spcBef>
            </a:pPr>
            <a:r>
              <a:rPr lang="en-US" sz="2400" b="1" kern="1200" dirty="0">
                <a:latin typeface="+mj-lt"/>
                <a:cs typeface="Times New Roman"/>
              </a:rPr>
              <a:t>CRJU 403 Criminal Profiling</a:t>
            </a:r>
          </a:p>
          <a:p>
            <a:pPr marL="158115" indent="-158115" defTabSz="634228">
              <a:spcBef>
                <a:spcPts val="694"/>
              </a:spcBef>
            </a:pPr>
            <a:r>
              <a:rPr lang="en-US" sz="2400" b="1" kern="1200" dirty="0">
                <a:latin typeface="+mj-lt"/>
                <a:cs typeface="Times New Roman"/>
              </a:rPr>
              <a:t>CRJU 405 Advanced Interviewing and Interrogation</a:t>
            </a:r>
          </a:p>
          <a:p>
            <a:pPr marL="158115" indent="-158115" defTabSz="634228">
              <a:spcBef>
                <a:spcPts val="694"/>
              </a:spcBef>
            </a:pPr>
            <a:r>
              <a:rPr lang="en-US" sz="2400" b="1" kern="1200" dirty="0">
                <a:latin typeface="+mj-lt"/>
                <a:cs typeface="Times New Roman"/>
              </a:rPr>
              <a:t>CRJU 415 Civil Liberties</a:t>
            </a:r>
          </a:p>
          <a:p>
            <a:pPr marL="158115" indent="-158115" defTabSz="634228">
              <a:spcBef>
                <a:spcPts val="694"/>
              </a:spcBef>
            </a:pPr>
            <a:r>
              <a:rPr lang="en-US" sz="2400" b="1" kern="1200" dirty="0">
                <a:latin typeface="+mj-lt"/>
                <a:cs typeface="Times New Roman"/>
              </a:rPr>
              <a:t>CRJU 445 Advanced Crime Scene</a:t>
            </a:r>
            <a:endParaRPr lang="en-US" sz="2400" b="1" dirty="0"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8844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4411</TotalTime>
  <Words>924</Words>
  <Application>Microsoft Office PowerPoint</Application>
  <PresentationFormat>Widescreen</PresentationFormat>
  <Paragraphs>196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Goudy Old Style</vt:lpstr>
      <vt:lpstr>Sitka Heading</vt:lpstr>
      <vt:lpstr>Times New Roman</vt:lpstr>
      <vt:lpstr>Office Theme</vt:lpstr>
      <vt:lpstr>1_Office Theme</vt:lpstr>
      <vt:lpstr>GSU Department of Criminal Justice</vt:lpstr>
      <vt:lpstr>GSU Criminal Justice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Core courses– B.S. (120 hrs.)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911 Dispatch Center Visit</vt:lpstr>
      <vt:lpstr>Autopsy Viewing Trip to WVU Medicine Morgantown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Facilities Update</dc:title>
  <dc:creator>Dustin.Crutchfield</dc:creator>
  <cp:lastModifiedBy>Donal A. Hardin</cp:lastModifiedBy>
  <cp:revision>46</cp:revision>
  <dcterms:created xsi:type="dcterms:W3CDTF">2021-04-15T14:46:10Z</dcterms:created>
  <dcterms:modified xsi:type="dcterms:W3CDTF">2025-03-27T19:15:54Z</dcterms:modified>
</cp:coreProperties>
</file>