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03" r:id="rId6"/>
    <p:sldId id="346" r:id="rId7"/>
    <p:sldId id="349" r:id="rId8"/>
    <p:sldId id="354" r:id="rId9"/>
    <p:sldId id="320" r:id="rId10"/>
    <p:sldId id="342" r:id="rId11"/>
    <p:sldId id="343" r:id="rId12"/>
    <p:sldId id="344" r:id="rId13"/>
    <p:sldId id="350" r:id="rId14"/>
    <p:sldId id="351" r:id="rId15"/>
    <p:sldId id="352" r:id="rId16"/>
    <p:sldId id="390" r:id="rId17"/>
    <p:sldId id="398" r:id="rId18"/>
    <p:sldId id="399" r:id="rId19"/>
    <p:sldId id="400" r:id="rId20"/>
    <p:sldId id="375" r:id="rId21"/>
    <p:sldId id="353" r:id="rId22"/>
    <p:sldId id="355" r:id="rId23"/>
    <p:sldId id="360" r:id="rId24"/>
    <p:sldId id="356" r:id="rId25"/>
    <p:sldId id="357" r:id="rId26"/>
    <p:sldId id="401"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6" r:id="rId41"/>
    <p:sldId id="374" r:id="rId42"/>
    <p:sldId id="381" r:id="rId43"/>
    <p:sldId id="377" r:id="rId44"/>
    <p:sldId id="378" r:id="rId45"/>
    <p:sldId id="379" r:id="rId46"/>
    <p:sldId id="380" r:id="rId47"/>
    <p:sldId id="382" r:id="rId48"/>
    <p:sldId id="383" r:id="rId49"/>
    <p:sldId id="384" r:id="rId50"/>
    <p:sldId id="393" r:id="rId51"/>
    <p:sldId id="394" r:id="rId52"/>
    <p:sldId id="395" r:id="rId53"/>
    <p:sldId id="396" r:id="rId54"/>
    <p:sldId id="397" r:id="rId55"/>
    <p:sldId id="392" r:id="rId56"/>
    <p:sldId id="385" r:id="rId57"/>
    <p:sldId id="386" r:id="rId58"/>
    <p:sldId id="387" r:id="rId59"/>
    <p:sldId id="388" r:id="rId60"/>
    <p:sldId id="389"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48B65E-7FB1-404D-9E86-C43DD53DDAB7}">
          <p14:sldIdLst>
            <p14:sldId id="256"/>
            <p14:sldId id="303"/>
            <p14:sldId id="346"/>
            <p14:sldId id="349"/>
            <p14:sldId id="354"/>
            <p14:sldId id="320"/>
            <p14:sldId id="342"/>
            <p14:sldId id="343"/>
            <p14:sldId id="344"/>
            <p14:sldId id="350"/>
            <p14:sldId id="351"/>
            <p14:sldId id="352"/>
            <p14:sldId id="390"/>
            <p14:sldId id="398"/>
            <p14:sldId id="399"/>
            <p14:sldId id="400"/>
            <p14:sldId id="375"/>
            <p14:sldId id="353"/>
            <p14:sldId id="355"/>
            <p14:sldId id="360"/>
            <p14:sldId id="356"/>
            <p14:sldId id="357"/>
            <p14:sldId id="401"/>
            <p14:sldId id="361"/>
            <p14:sldId id="362"/>
            <p14:sldId id="363"/>
            <p14:sldId id="364"/>
            <p14:sldId id="365"/>
            <p14:sldId id="366"/>
            <p14:sldId id="367"/>
            <p14:sldId id="368"/>
            <p14:sldId id="369"/>
            <p14:sldId id="370"/>
            <p14:sldId id="371"/>
            <p14:sldId id="372"/>
            <p14:sldId id="373"/>
            <p14:sldId id="376"/>
            <p14:sldId id="374"/>
            <p14:sldId id="381"/>
            <p14:sldId id="377"/>
            <p14:sldId id="378"/>
            <p14:sldId id="379"/>
            <p14:sldId id="380"/>
            <p14:sldId id="382"/>
            <p14:sldId id="383"/>
            <p14:sldId id="384"/>
            <p14:sldId id="393"/>
            <p14:sldId id="394"/>
            <p14:sldId id="395"/>
            <p14:sldId id="396"/>
            <p14:sldId id="397"/>
            <p14:sldId id="392"/>
            <p14:sldId id="385"/>
            <p14:sldId id="386"/>
            <p14:sldId id="387"/>
            <p14:sldId id="388"/>
            <p14:sldId id="3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003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A301A-54AF-7579-347A-DC446F133220}" v="50" dt="2026-02-20T15:43:16.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B4573C-8912-441F-A3DA-993C50671656}"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8217C-5D4E-4F90-91EB-D49A6B3903F7}" type="slidenum">
              <a:rPr lang="en-US" smtClean="0"/>
              <a:t>‹#›</a:t>
            </a:fld>
            <a:endParaRPr lang="en-US"/>
          </a:p>
        </p:txBody>
      </p:sp>
    </p:spTree>
    <p:extLst>
      <p:ext uri="{BB962C8B-B14F-4D97-AF65-F5344CB8AC3E}">
        <p14:creationId xmlns:p14="http://schemas.microsoft.com/office/powerpoint/2010/main" val="292711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4573C-8912-441F-A3DA-993C50671656}"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8217C-5D4E-4F90-91EB-D49A6B3903F7}" type="slidenum">
              <a:rPr lang="en-US" smtClean="0"/>
              <a:t>‹#›</a:t>
            </a:fld>
            <a:endParaRPr lang="en-US"/>
          </a:p>
        </p:txBody>
      </p:sp>
    </p:spTree>
    <p:extLst>
      <p:ext uri="{BB962C8B-B14F-4D97-AF65-F5344CB8AC3E}">
        <p14:creationId xmlns:p14="http://schemas.microsoft.com/office/powerpoint/2010/main" val="101411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4573C-8912-441F-A3DA-993C50671656}"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8217C-5D4E-4F90-91EB-D49A6B3903F7}" type="slidenum">
              <a:rPr lang="en-US" smtClean="0"/>
              <a:t>‹#›</a:t>
            </a:fld>
            <a:endParaRPr lang="en-US"/>
          </a:p>
        </p:txBody>
      </p:sp>
    </p:spTree>
    <p:extLst>
      <p:ext uri="{BB962C8B-B14F-4D97-AF65-F5344CB8AC3E}">
        <p14:creationId xmlns:p14="http://schemas.microsoft.com/office/powerpoint/2010/main" val="49077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4573C-8912-441F-A3DA-993C50671656}"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8217C-5D4E-4F90-91EB-D49A6B3903F7}" type="slidenum">
              <a:rPr lang="en-US" smtClean="0"/>
              <a:t>‹#›</a:t>
            </a:fld>
            <a:endParaRPr lang="en-US"/>
          </a:p>
        </p:txBody>
      </p:sp>
    </p:spTree>
    <p:extLst>
      <p:ext uri="{BB962C8B-B14F-4D97-AF65-F5344CB8AC3E}">
        <p14:creationId xmlns:p14="http://schemas.microsoft.com/office/powerpoint/2010/main" val="290192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B4573C-8912-441F-A3DA-993C50671656}"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8217C-5D4E-4F90-91EB-D49A6B3903F7}" type="slidenum">
              <a:rPr lang="en-US" smtClean="0"/>
              <a:t>‹#›</a:t>
            </a:fld>
            <a:endParaRPr lang="en-US"/>
          </a:p>
        </p:txBody>
      </p:sp>
    </p:spTree>
    <p:extLst>
      <p:ext uri="{BB962C8B-B14F-4D97-AF65-F5344CB8AC3E}">
        <p14:creationId xmlns:p14="http://schemas.microsoft.com/office/powerpoint/2010/main" val="317035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B4573C-8912-441F-A3DA-993C50671656}"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8217C-5D4E-4F90-91EB-D49A6B3903F7}" type="slidenum">
              <a:rPr lang="en-US" smtClean="0"/>
              <a:t>‹#›</a:t>
            </a:fld>
            <a:endParaRPr lang="en-US"/>
          </a:p>
        </p:txBody>
      </p:sp>
    </p:spTree>
    <p:extLst>
      <p:ext uri="{BB962C8B-B14F-4D97-AF65-F5344CB8AC3E}">
        <p14:creationId xmlns:p14="http://schemas.microsoft.com/office/powerpoint/2010/main" val="203490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B4573C-8912-441F-A3DA-993C50671656}"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18217C-5D4E-4F90-91EB-D49A6B3903F7}" type="slidenum">
              <a:rPr lang="en-US" smtClean="0"/>
              <a:t>‹#›</a:t>
            </a:fld>
            <a:endParaRPr lang="en-US"/>
          </a:p>
        </p:txBody>
      </p:sp>
    </p:spTree>
    <p:extLst>
      <p:ext uri="{BB962C8B-B14F-4D97-AF65-F5344CB8AC3E}">
        <p14:creationId xmlns:p14="http://schemas.microsoft.com/office/powerpoint/2010/main" val="28022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B4573C-8912-441F-A3DA-993C50671656}"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18217C-5D4E-4F90-91EB-D49A6B3903F7}" type="slidenum">
              <a:rPr lang="en-US" smtClean="0"/>
              <a:t>‹#›</a:t>
            </a:fld>
            <a:endParaRPr lang="en-US"/>
          </a:p>
        </p:txBody>
      </p:sp>
    </p:spTree>
    <p:extLst>
      <p:ext uri="{BB962C8B-B14F-4D97-AF65-F5344CB8AC3E}">
        <p14:creationId xmlns:p14="http://schemas.microsoft.com/office/powerpoint/2010/main" val="3142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573C-8912-441F-A3DA-993C50671656}"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18217C-5D4E-4F90-91EB-D49A6B3903F7}" type="slidenum">
              <a:rPr lang="en-US" smtClean="0"/>
              <a:t>‹#›</a:t>
            </a:fld>
            <a:endParaRPr lang="en-US"/>
          </a:p>
        </p:txBody>
      </p:sp>
    </p:spTree>
    <p:extLst>
      <p:ext uri="{BB962C8B-B14F-4D97-AF65-F5344CB8AC3E}">
        <p14:creationId xmlns:p14="http://schemas.microsoft.com/office/powerpoint/2010/main" val="48546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B4573C-8912-441F-A3DA-993C50671656}"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8217C-5D4E-4F90-91EB-D49A6B3903F7}" type="slidenum">
              <a:rPr lang="en-US" smtClean="0"/>
              <a:t>‹#›</a:t>
            </a:fld>
            <a:endParaRPr lang="en-US"/>
          </a:p>
        </p:txBody>
      </p:sp>
    </p:spTree>
    <p:extLst>
      <p:ext uri="{BB962C8B-B14F-4D97-AF65-F5344CB8AC3E}">
        <p14:creationId xmlns:p14="http://schemas.microsoft.com/office/powerpoint/2010/main" val="305455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B4573C-8912-441F-A3DA-993C50671656}"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8217C-5D4E-4F90-91EB-D49A6B3903F7}" type="slidenum">
              <a:rPr lang="en-US" smtClean="0"/>
              <a:t>‹#›</a:t>
            </a:fld>
            <a:endParaRPr lang="en-US"/>
          </a:p>
        </p:txBody>
      </p:sp>
    </p:spTree>
    <p:extLst>
      <p:ext uri="{BB962C8B-B14F-4D97-AF65-F5344CB8AC3E}">
        <p14:creationId xmlns:p14="http://schemas.microsoft.com/office/powerpoint/2010/main" val="202952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4573C-8912-441F-A3DA-993C50671656}" type="datetimeFigureOut">
              <a:rPr lang="en-US" smtClean="0"/>
              <a:t>5/12/2026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8217C-5D4E-4F90-91EB-D49A6B3903F7}" type="slidenum">
              <a:rPr lang="en-US" smtClean="0"/>
              <a:t>‹#›</a:t>
            </a:fld>
            <a:endParaRPr lang="en-US"/>
          </a:p>
        </p:txBody>
      </p:sp>
    </p:spTree>
    <p:extLst>
      <p:ext uri="{BB962C8B-B14F-4D97-AF65-F5344CB8AC3E}">
        <p14:creationId xmlns:p14="http://schemas.microsoft.com/office/powerpoint/2010/main" val="411659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mailto:support@precoro.com"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help.precoro.com/how-to-create-a-purchase-requisition"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help.precoro.com/how-to-track-a-purchase-requisition"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no-reply@precoro.co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app.precoro.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help.precoro.com/how-to-track-a-receipt-1"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elp.precoro.com/vacation-mode-in-precoro"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a:cs typeface="Arial"/>
              </a:rPr>
              <a:t>Procurement Software: Precoro</a:t>
            </a:r>
            <a:endParaRPr lang="en-US"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i="1" dirty="0">
                <a:solidFill>
                  <a:schemeClr val="bg1"/>
                </a:solidFill>
                <a:latin typeface="Arial"/>
                <a:cs typeface="Arial"/>
              </a:rPr>
              <a:t>Finance and Administration</a:t>
            </a:r>
            <a:endParaRPr lang="en-US" dirty="0"/>
          </a:p>
          <a:p>
            <a:endParaRPr lang="en-US" i="1" dirty="0">
              <a:solidFill>
                <a:schemeClr val="bg1"/>
              </a:solidFill>
              <a:latin typeface="Arial"/>
              <a:cs typeface="Arial"/>
            </a:endParaRPr>
          </a:p>
        </p:txBody>
      </p:sp>
    </p:spTree>
    <p:extLst>
      <p:ext uri="{BB962C8B-B14F-4D97-AF65-F5344CB8AC3E}">
        <p14:creationId xmlns:p14="http://schemas.microsoft.com/office/powerpoint/2010/main" val="192184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AF9CB29-92E4-58CB-F1F6-6F7697EE4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B8313-C2E2-030C-6E5A-075DF3EB1A79}"/>
              </a:ext>
            </a:extLst>
          </p:cNvPr>
          <p:cNvSpPr>
            <a:spLocks noGrp="1"/>
          </p:cNvSpPr>
          <p:nvPr>
            <p:ph type="title"/>
          </p:nvPr>
        </p:nvSpPr>
        <p:spPr>
          <a:xfrm>
            <a:off x="3771099" y="122655"/>
            <a:ext cx="5874925" cy="1078664"/>
          </a:xfrm>
        </p:spPr>
        <p:txBody>
          <a:bodyPr>
            <a:normAutofit/>
          </a:bodyPr>
          <a:lstStyle/>
          <a:p>
            <a:r>
              <a:rPr lang="en-US" dirty="0">
                <a:solidFill>
                  <a:schemeClr val="bg1"/>
                </a:solidFill>
                <a:latin typeface="Arial" panose="020B0604020202020204" pitchFamily="34" charset="0"/>
                <a:cs typeface="Arial" panose="020B0604020202020204" pitchFamily="34" charset="0"/>
              </a:rPr>
              <a:t>Side Panel Navigation</a:t>
            </a:r>
          </a:p>
        </p:txBody>
      </p:sp>
      <p:sp>
        <p:nvSpPr>
          <p:cNvPr id="16" name="Content Placeholder 3">
            <a:extLst>
              <a:ext uri="{FF2B5EF4-FFF2-40B4-BE49-F238E27FC236}">
                <a16:creationId xmlns:a16="http://schemas.microsoft.com/office/drawing/2014/main" id="{CB471E4A-1C5C-0D97-4643-46035F5947B2}"/>
              </a:ext>
            </a:extLst>
          </p:cNvPr>
          <p:cNvSpPr>
            <a:spLocks noGrp="1"/>
          </p:cNvSpPr>
          <p:nvPr>
            <p:ph idx="1"/>
          </p:nvPr>
        </p:nvSpPr>
        <p:spPr>
          <a:xfrm>
            <a:off x="1078327" y="1714564"/>
            <a:ext cx="10515600" cy="4351338"/>
          </a:xfrm>
        </p:spPr>
        <p:txBody>
          <a:bodyPr vert="horz" lIns="91440" tIns="45720" rIns="91440" bIns="45720" rtlCol="0" anchor="t">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109A156-1E56-5F47-456C-C8D9C44D35C3}"/>
              </a:ext>
            </a:extLst>
          </p:cNvPr>
          <p:cNvSpPr txBox="1"/>
          <p:nvPr/>
        </p:nvSpPr>
        <p:spPr>
          <a:xfrm>
            <a:off x="4613526" y="2144870"/>
            <a:ext cx="6670291" cy="43132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Use the left-side panel to navigate between different modules of the system.</a:t>
            </a:r>
            <a:endParaRPr lang="en-US" sz="3200" dirty="0"/>
          </a:p>
          <a:p>
            <a:br>
              <a:rPr lang="en-US" sz="3200" dirty="0"/>
            </a:br>
            <a:r>
              <a:rPr lang="en-US" dirty="0"/>
              <a:t>The red dot </a:t>
            </a:r>
            <a:r>
              <a:rPr lang="en-US" dirty="0">
                <a:solidFill>
                  <a:srgbClr val="FF0000"/>
                </a:solidFill>
              </a:rPr>
              <a:t>•</a:t>
            </a:r>
            <a:r>
              <a:rPr lang="en-US" dirty="0"/>
              <a:t> on the module icon implies that you have some actions to perform within a module: for example, approve a document or create a Purchase Order from the approved Purchase Requisition.</a:t>
            </a:r>
            <a:endParaRPr lang="en-US" sz="3200" dirty="0"/>
          </a:p>
          <a:p>
            <a:br>
              <a:rPr lang="en-US" sz="3200" dirty="0"/>
            </a:br>
            <a:r>
              <a:rPr lang="en-US" dirty="0"/>
              <a:t>Near the name of the module you can find the dotted box button. Clicking on this button will allow you to initiate a new document within the selected module.</a:t>
            </a:r>
            <a:endParaRPr lang="en-US" sz="3200" dirty="0"/>
          </a:p>
          <a:p>
            <a:br>
              <a:rPr lang="en-US" sz="3200" dirty="0"/>
            </a:br>
            <a:endParaRPr lang="en-US" sz="3200" dirty="0">
              <a:latin typeface="Arial Black"/>
              <a:ea typeface="Calibri"/>
              <a:cs typeface="Calibri"/>
            </a:endParaRPr>
          </a:p>
        </p:txBody>
      </p:sp>
      <p:pic>
        <p:nvPicPr>
          <p:cNvPr id="2050" name="Picture 2">
            <a:extLst>
              <a:ext uri="{FF2B5EF4-FFF2-40B4-BE49-F238E27FC236}">
                <a16:creationId xmlns:a16="http://schemas.microsoft.com/office/drawing/2014/main" id="{73351BDC-4A99-480D-A6AB-B252076D13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183" y="1866964"/>
            <a:ext cx="3454587" cy="4313242"/>
          </a:xfrm>
          <a:prstGeom prst="rect">
            <a:avLst/>
          </a:prstGeom>
          <a:noFill/>
          <a:extLst>
            <a:ext uri="{909E8E84-426E-40DD-AFC4-6F175D3DCCD1}">
              <a14:hiddenFill xmlns:a14="http://schemas.microsoft.com/office/drawing/2010/main">
                <a:solidFill>
                  <a:srgbClr val="FFFFFF"/>
                </a:solidFill>
              </a14:hiddenFill>
            </a:ext>
          </a:extLst>
        </p:spPr>
      </p:pic>
      <p:sp>
        <p:nvSpPr>
          <p:cNvPr id="9" name="Arrow: Up 8">
            <a:extLst>
              <a:ext uri="{FF2B5EF4-FFF2-40B4-BE49-F238E27FC236}">
                <a16:creationId xmlns:a16="http://schemas.microsoft.com/office/drawing/2014/main" id="{098423DC-EC4C-4CBD-840B-F060814C545C}"/>
              </a:ext>
            </a:extLst>
          </p:cNvPr>
          <p:cNvSpPr/>
          <p:nvPr/>
        </p:nvSpPr>
        <p:spPr>
          <a:xfrm>
            <a:off x="2833524" y="4589928"/>
            <a:ext cx="160688"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55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BC7FD9-00D4-BB3E-4816-B795DE251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D305D-D661-91E5-51A4-AABAC6A6F3A5}"/>
              </a:ext>
            </a:extLst>
          </p:cNvPr>
          <p:cNvSpPr>
            <a:spLocks noGrp="1"/>
          </p:cNvSpPr>
          <p:nvPr>
            <p:ph type="title"/>
          </p:nvPr>
        </p:nvSpPr>
        <p:spPr>
          <a:xfrm>
            <a:off x="2919453" y="140584"/>
            <a:ext cx="6520383" cy="1078664"/>
          </a:xfrm>
        </p:spPr>
        <p:txBody>
          <a:bodyPr>
            <a:normAutofit/>
          </a:bodyPr>
          <a:lstStyle/>
          <a:p>
            <a:r>
              <a:rPr lang="en-US" dirty="0">
                <a:solidFill>
                  <a:schemeClr val="bg1"/>
                </a:solidFill>
                <a:latin typeface="Arial" panose="020B0604020202020204" pitchFamily="34" charset="0"/>
                <a:cs typeface="Arial" panose="020B0604020202020204" pitchFamily="34" charset="0"/>
              </a:rPr>
              <a:t>Document Summary List</a:t>
            </a:r>
          </a:p>
        </p:txBody>
      </p:sp>
      <p:sp>
        <p:nvSpPr>
          <p:cNvPr id="16" name="Content Placeholder 3">
            <a:extLst>
              <a:ext uri="{FF2B5EF4-FFF2-40B4-BE49-F238E27FC236}">
                <a16:creationId xmlns:a16="http://schemas.microsoft.com/office/drawing/2014/main" id="{3FA955C1-8174-75F8-2AB0-3405990B204F}"/>
              </a:ext>
            </a:extLst>
          </p:cNvPr>
          <p:cNvSpPr>
            <a:spLocks noGrp="1"/>
          </p:cNvSpPr>
          <p:nvPr>
            <p:ph idx="1"/>
          </p:nvPr>
        </p:nvSpPr>
        <p:spPr>
          <a:xfrm>
            <a:off x="4796118" y="2411506"/>
            <a:ext cx="7066750" cy="3528890"/>
          </a:xfrm>
        </p:spPr>
        <p:txBody>
          <a:bodyPr vert="horz" lIns="91440" tIns="45720" rIns="91440" bIns="45720" rtlCol="0" anchor="t">
            <a:normAutofit/>
          </a:bodyPr>
          <a:lstStyle/>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48833AB-85C8-70F6-0BC8-2A113C75402A}"/>
              </a:ext>
            </a:extLst>
          </p:cNvPr>
          <p:cNvSpPr txBox="1"/>
          <p:nvPr/>
        </p:nvSpPr>
        <p:spPr>
          <a:xfrm>
            <a:off x="5009324" y="2253653"/>
            <a:ext cx="6961107"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When you select a Precoro module from the side navigation bar, the system will open up to a document summary list. This page will provide a summary of all documents within the selected module &amp; highlight their current status.</a:t>
            </a:r>
          </a:p>
          <a:p>
            <a:br>
              <a:rPr lang="en-US" sz="1600" dirty="0"/>
            </a:br>
            <a:r>
              <a:rPr lang="en-US" sz="1600" dirty="0"/>
              <a:t>Draft - the document has not been released yet.</a:t>
            </a:r>
          </a:p>
          <a:p>
            <a:r>
              <a:rPr lang="en-US" sz="1600" dirty="0"/>
              <a:t>Pending  - the document is awaiting approval.</a:t>
            </a:r>
          </a:p>
          <a:p>
            <a:r>
              <a:rPr lang="en-US" sz="1600" dirty="0"/>
              <a:t>Approved - the document has been approved and released.</a:t>
            </a:r>
          </a:p>
          <a:p>
            <a:r>
              <a:rPr lang="en-US" sz="1600" dirty="0"/>
              <a:t>Rejected - the document was denied.</a:t>
            </a:r>
          </a:p>
          <a:p>
            <a:br>
              <a:rPr lang="en-US" sz="1600" dirty="0"/>
            </a:br>
            <a:r>
              <a:rPr lang="en-US" sz="1600" dirty="0"/>
              <a:t>There are other statuses that can be unique per each document type. </a:t>
            </a:r>
          </a:p>
          <a:p>
            <a:br>
              <a:rPr lang="en-US" sz="1600" dirty="0"/>
            </a:br>
            <a:r>
              <a:rPr lang="en-US" sz="1600" dirty="0"/>
              <a:t>In each document summary list you can see a set of action cards relevant to you within the selected module.</a:t>
            </a:r>
          </a:p>
          <a:p>
            <a:br>
              <a:rPr lang="en-US" sz="3200" dirty="0"/>
            </a:br>
            <a:endParaRPr lang="en-US" sz="3200" dirty="0">
              <a:latin typeface="Arial Black"/>
              <a:ea typeface="Calibri"/>
              <a:cs typeface="Calibri"/>
            </a:endParaRPr>
          </a:p>
        </p:txBody>
      </p:sp>
      <p:pic>
        <p:nvPicPr>
          <p:cNvPr id="5126" name="Picture 6">
            <a:extLst>
              <a:ext uri="{FF2B5EF4-FFF2-40B4-BE49-F238E27FC236}">
                <a16:creationId xmlns:a16="http://schemas.microsoft.com/office/drawing/2014/main" id="{42DDBCD6-7683-4AD1-927E-C963E5111C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74" y="1506249"/>
            <a:ext cx="4554084" cy="51434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8A8C20A9-609A-48E3-8B4A-3BFAE167BC2D}"/>
              </a:ext>
            </a:extLst>
          </p:cNvPr>
          <p:cNvSpPr/>
          <p:nvPr/>
        </p:nvSpPr>
        <p:spPr>
          <a:xfrm>
            <a:off x="851649" y="3394100"/>
            <a:ext cx="744070" cy="31376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90BD1D2-C51F-495A-B0A6-31C504B64137}"/>
              </a:ext>
            </a:extLst>
          </p:cNvPr>
          <p:cNvSpPr/>
          <p:nvPr/>
        </p:nvSpPr>
        <p:spPr>
          <a:xfrm rot="5400000">
            <a:off x="734801" y="1976719"/>
            <a:ext cx="526381" cy="10802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8F0BD593-0B11-4FD9-A353-E48BA8151436}"/>
              </a:ext>
            </a:extLst>
          </p:cNvPr>
          <p:cNvCxnSpPr>
            <a:cxnSpLocks/>
          </p:cNvCxnSpPr>
          <p:nvPr/>
        </p:nvCxnSpPr>
        <p:spPr>
          <a:xfrm flipH="1">
            <a:off x="1595719" y="2253652"/>
            <a:ext cx="615057" cy="2743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59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DD76E3-86CF-8BD8-A195-10696A096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E6C27-90E5-F72E-BC71-E470E4688189}"/>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Advanced Filters- Document Summary</a:t>
            </a:r>
          </a:p>
        </p:txBody>
      </p:sp>
      <p:sp>
        <p:nvSpPr>
          <p:cNvPr id="16" name="Content Placeholder 3">
            <a:extLst>
              <a:ext uri="{FF2B5EF4-FFF2-40B4-BE49-F238E27FC236}">
                <a16:creationId xmlns:a16="http://schemas.microsoft.com/office/drawing/2014/main" id="{8EAFD73B-DD58-01BC-6892-069316D56DE7}"/>
              </a:ext>
            </a:extLst>
          </p:cNvPr>
          <p:cNvSpPr>
            <a:spLocks noGrp="1"/>
          </p:cNvSpPr>
          <p:nvPr>
            <p:ph idx="1"/>
          </p:nvPr>
        </p:nvSpPr>
        <p:spPr>
          <a:xfrm>
            <a:off x="1078327" y="1714564"/>
            <a:ext cx="10515600" cy="4351338"/>
          </a:xfrm>
        </p:spPr>
        <p:txBody>
          <a:bodyPr vert="horz" lIns="91440" tIns="45720" rIns="91440" bIns="45720" rtlCol="0" anchor="t">
            <a:normAutofit/>
          </a:bodyPr>
          <a:lstStyle/>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D22940-634F-079B-98A2-C3B85D351D26}"/>
              </a:ext>
            </a:extLst>
          </p:cNvPr>
          <p:cNvSpPr txBox="1"/>
          <p:nvPr/>
        </p:nvSpPr>
        <p:spPr>
          <a:xfrm>
            <a:off x="6353837" y="2162799"/>
            <a:ext cx="5447638"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Filters can be used to narrow down document search criteria and are located at the top of each dashboard page:</a:t>
            </a:r>
          </a:p>
          <a:p>
            <a:endParaRPr lang="en-US" sz="3200" dirty="0"/>
          </a:p>
          <a:p>
            <a:pPr marL="285750" indent="-285750">
              <a:buFont typeface="Arial" panose="020B0604020202020204" pitchFamily="34" charset="0"/>
              <a:buChar char="•"/>
            </a:pPr>
            <a:r>
              <a:rPr lang="en-US" dirty="0"/>
              <a:t>Advanced filters – click on                  to see all available search criteria. Through here, you can select all needed search criteria and apply them by clicking on </a:t>
            </a:r>
            <a:r>
              <a:rPr lang="en-US" b="1" dirty="0"/>
              <a:t>Filter results </a:t>
            </a:r>
            <a:r>
              <a:rPr lang="en-US" dirty="0"/>
              <a:t>.</a:t>
            </a:r>
            <a:br>
              <a:rPr lang="en-US" dirty="0"/>
            </a:br>
            <a:br>
              <a:rPr lang="en-US" dirty="0"/>
            </a:br>
            <a:r>
              <a:rPr lang="en-US" dirty="0"/>
              <a:t>**You can also </a:t>
            </a:r>
            <a:r>
              <a:rPr lang="en-US" b="1" dirty="0"/>
              <a:t>Save current filter</a:t>
            </a:r>
            <a:r>
              <a:rPr lang="en-US" dirty="0"/>
              <a:t> and </a:t>
            </a:r>
            <a:r>
              <a:rPr lang="en-US" b="1" dirty="0"/>
              <a:t>use it as default</a:t>
            </a:r>
            <a:r>
              <a:rPr lang="en-US" dirty="0"/>
              <a:t>, so that every time you log in to Precoro, you see the relevant information.</a:t>
            </a:r>
            <a:endParaRPr lang="en-US" sz="3200" dirty="0">
              <a:latin typeface="Arial Black"/>
              <a:ea typeface="Calibri"/>
              <a:cs typeface="Calibri"/>
            </a:endParaRPr>
          </a:p>
        </p:txBody>
      </p:sp>
      <p:pic>
        <p:nvPicPr>
          <p:cNvPr id="3" name="Picture 2">
            <a:extLst>
              <a:ext uri="{FF2B5EF4-FFF2-40B4-BE49-F238E27FC236}">
                <a16:creationId xmlns:a16="http://schemas.microsoft.com/office/drawing/2014/main" id="{8D9357A2-8CAE-48F7-8688-53C73C8DE1C9}"/>
              </a:ext>
            </a:extLst>
          </p:cNvPr>
          <p:cNvPicPr>
            <a:picLocks noChangeAspect="1"/>
          </p:cNvPicPr>
          <p:nvPr/>
        </p:nvPicPr>
        <p:blipFill>
          <a:blip r:embed="rId3"/>
          <a:stretch>
            <a:fillRect/>
          </a:stretch>
        </p:blipFill>
        <p:spPr>
          <a:xfrm>
            <a:off x="9254882" y="3429000"/>
            <a:ext cx="800212" cy="428685"/>
          </a:xfrm>
          <a:prstGeom prst="rect">
            <a:avLst/>
          </a:prstGeom>
        </p:spPr>
      </p:pic>
      <p:pic>
        <p:nvPicPr>
          <p:cNvPr id="5" name="Picture 4">
            <a:extLst>
              <a:ext uri="{FF2B5EF4-FFF2-40B4-BE49-F238E27FC236}">
                <a16:creationId xmlns:a16="http://schemas.microsoft.com/office/drawing/2014/main" id="{F07FB08D-81C1-48FA-A9EC-69A350B9B553}"/>
              </a:ext>
            </a:extLst>
          </p:cNvPr>
          <p:cNvPicPr>
            <a:picLocks noChangeAspect="1"/>
          </p:cNvPicPr>
          <p:nvPr/>
        </p:nvPicPr>
        <p:blipFill>
          <a:blip r:embed="rId4"/>
          <a:stretch>
            <a:fillRect/>
          </a:stretch>
        </p:blipFill>
        <p:spPr>
          <a:xfrm>
            <a:off x="2618564" y="1493111"/>
            <a:ext cx="3316071" cy="5243415"/>
          </a:xfrm>
          <a:prstGeom prst="rect">
            <a:avLst/>
          </a:prstGeom>
        </p:spPr>
      </p:pic>
      <p:pic>
        <p:nvPicPr>
          <p:cNvPr id="6" name="Picture 5">
            <a:extLst>
              <a:ext uri="{FF2B5EF4-FFF2-40B4-BE49-F238E27FC236}">
                <a16:creationId xmlns:a16="http://schemas.microsoft.com/office/drawing/2014/main" id="{F41A5A49-D883-4633-9B7C-8F2DC8FF3CC6}"/>
              </a:ext>
            </a:extLst>
          </p:cNvPr>
          <p:cNvPicPr>
            <a:picLocks noChangeAspect="1"/>
          </p:cNvPicPr>
          <p:nvPr/>
        </p:nvPicPr>
        <p:blipFill>
          <a:blip r:embed="rId5"/>
          <a:stretch>
            <a:fillRect/>
          </a:stretch>
        </p:blipFill>
        <p:spPr>
          <a:xfrm>
            <a:off x="86720" y="3504760"/>
            <a:ext cx="3277057" cy="2248214"/>
          </a:xfrm>
          <a:prstGeom prst="rect">
            <a:avLst/>
          </a:prstGeom>
        </p:spPr>
      </p:pic>
      <p:sp>
        <p:nvSpPr>
          <p:cNvPr id="7" name="Arrow: Up 6">
            <a:extLst>
              <a:ext uri="{FF2B5EF4-FFF2-40B4-BE49-F238E27FC236}">
                <a16:creationId xmlns:a16="http://schemas.microsoft.com/office/drawing/2014/main" id="{B4514FFC-AF28-406B-893E-8A83F16CA1CD}"/>
              </a:ext>
            </a:extLst>
          </p:cNvPr>
          <p:cNvSpPr/>
          <p:nvPr/>
        </p:nvSpPr>
        <p:spPr>
          <a:xfrm rot="19026704">
            <a:off x="3523129" y="5578600"/>
            <a:ext cx="322729" cy="77993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Rectangle: Rounded Corners 7">
            <a:extLst>
              <a:ext uri="{FF2B5EF4-FFF2-40B4-BE49-F238E27FC236}">
                <a16:creationId xmlns:a16="http://schemas.microsoft.com/office/drawing/2014/main" id="{8DC68EE1-D4EE-4594-A81E-269D79DA8116}"/>
              </a:ext>
            </a:extLst>
          </p:cNvPr>
          <p:cNvSpPr/>
          <p:nvPr/>
        </p:nvSpPr>
        <p:spPr>
          <a:xfrm>
            <a:off x="3363777" y="6334360"/>
            <a:ext cx="1192306" cy="3724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59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DD76E3-86CF-8BD8-A195-10696A096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E6C27-90E5-F72E-BC71-E470E4688189}"/>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Precoro Support Team</a:t>
            </a:r>
          </a:p>
        </p:txBody>
      </p:sp>
      <p:sp>
        <p:nvSpPr>
          <p:cNvPr id="16" name="Content Placeholder 3">
            <a:extLst>
              <a:ext uri="{FF2B5EF4-FFF2-40B4-BE49-F238E27FC236}">
                <a16:creationId xmlns:a16="http://schemas.microsoft.com/office/drawing/2014/main" id="{8EAFD73B-DD58-01BC-6892-069316D56DE7}"/>
              </a:ext>
            </a:extLst>
          </p:cNvPr>
          <p:cNvSpPr>
            <a:spLocks noGrp="1"/>
          </p:cNvSpPr>
          <p:nvPr>
            <p:ph idx="1"/>
          </p:nvPr>
        </p:nvSpPr>
        <p:spPr>
          <a:xfrm>
            <a:off x="5649206" y="1786281"/>
            <a:ext cx="6152269" cy="4255930"/>
          </a:xfrm>
        </p:spPr>
        <p:txBody>
          <a:bodyPr vert="horz" lIns="91440" tIns="45720" rIns="91440" bIns="45720" rtlCol="0" anchor="t">
            <a:normAutofit/>
          </a:bodyPr>
          <a:lstStyle/>
          <a:p>
            <a:r>
              <a:rPr lang="en-US" sz="2100" dirty="0"/>
              <a:t>Precoro knowledge base (tutorial articles). </a:t>
            </a:r>
            <a:br>
              <a:rPr lang="en-US" sz="2100" dirty="0"/>
            </a:br>
            <a:r>
              <a:rPr lang="en-US" sz="2100" dirty="0"/>
              <a:t>You can easily access it from your Precoro profile using the ‘Help Center’ button.</a:t>
            </a:r>
          </a:p>
          <a:p>
            <a:endParaRPr lang="en-US" sz="2100" dirty="0"/>
          </a:p>
          <a:p>
            <a:r>
              <a:rPr lang="en-US" sz="2100" dirty="0"/>
              <a:t>Chat in-app (on the right side at the bottom).</a:t>
            </a:r>
          </a:p>
          <a:p>
            <a:endParaRPr lang="en-US" sz="2100" dirty="0"/>
          </a:p>
          <a:p>
            <a:r>
              <a:rPr lang="en-US" sz="2100" dirty="0"/>
              <a:t>Contact our Support team via email: </a:t>
            </a:r>
            <a:r>
              <a:rPr lang="en-US" sz="2100" u="sng" dirty="0">
                <a:hlinkClick r:id="rId3">
                  <a:extLst>
                    <a:ext uri="{A12FA001-AC4F-418D-AE19-62706E023703}">
                      <ahyp:hlinkClr xmlns:ahyp="http://schemas.microsoft.com/office/drawing/2018/hyperlinkcolor" val="tx"/>
                    </a:ext>
                  </a:extLst>
                </a:hlinkClick>
              </a:rPr>
              <a:t>support@precoro.com</a:t>
            </a:r>
            <a:endParaRPr lang="en-US" sz="2100" u="sng" dirty="0"/>
          </a:p>
          <a:p>
            <a:endParaRPr lang="en-US" sz="2100" dirty="0"/>
          </a:p>
          <a:p>
            <a:r>
              <a:rPr lang="en-US" sz="2100" dirty="0"/>
              <a:t>Contact your admins:</a:t>
            </a:r>
            <a:br>
              <a:rPr lang="en-US" sz="2100" dirty="0"/>
            </a:br>
            <a:r>
              <a:rPr lang="en-US" sz="2100" dirty="0"/>
              <a:t>Finance &amp; Administration Office</a:t>
            </a:r>
            <a:br>
              <a:rPr lang="en-US" sz="1600" dirty="0"/>
            </a:br>
            <a:endParaRPr lang="en-US" sz="1600" dirty="0">
              <a:cs typeface="Arial" panose="020B0604020202020204" pitchFamily="34" charset="0"/>
            </a:endParaRPr>
          </a:p>
        </p:txBody>
      </p:sp>
      <p:pic>
        <p:nvPicPr>
          <p:cNvPr id="9" name="Picture 8">
            <a:extLst>
              <a:ext uri="{FF2B5EF4-FFF2-40B4-BE49-F238E27FC236}">
                <a16:creationId xmlns:a16="http://schemas.microsoft.com/office/drawing/2014/main" id="{A70FF416-DC16-4C93-9B11-6BF890763DAA}"/>
              </a:ext>
            </a:extLst>
          </p:cNvPr>
          <p:cNvPicPr>
            <a:picLocks noChangeAspect="1"/>
          </p:cNvPicPr>
          <p:nvPr/>
        </p:nvPicPr>
        <p:blipFill>
          <a:blip r:embed="rId4"/>
          <a:stretch>
            <a:fillRect/>
          </a:stretch>
        </p:blipFill>
        <p:spPr>
          <a:xfrm>
            <a:off x="769015" y="1435026"/>
            <a:ext cx="3946210" cy="5286872"/>
          </a:xfrm>
          <a:prstGeom prst="rect">
            <a:avLst/>
          </a:prstGeom>
        </p:spPr>
      </p:pic>
      <p:sp>
        <p:nvSpPr>
          <p:cNvPr id="11" name="Arrow: Up 10">
            <a:extLst>
              <a:ext uri="{FF2B5EF4-FFF2-40B4-BE49-F238E27FC236}">
                <a16:creationId xmlns:a16="http://schemas.microsoft.com/office/drawing/2014/main" id="{EE721B9C-01F2-431D-AF4F-50B91FE07BE3}"/>
              </a:ext>
            </a:extLst>
          </p:cNvPr>
          <p:cNvSpPr/>
          <p:nvPr/>
        </p:nvSpPr>
        <p:spPr>
          <a:xfrm rot="16200000">
            <a:off x="4822970" y="6112253"/>
            <a:ext cx="268604" cy="8251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C2847E0E-1245-4224-BE68-BD1BB3E7BA7D}"/>
              </a:ext>
            </a:extLst>
          </p:cNvPr>
          <p:cNvSpPr/>
          <p:nvPr/>
        </p:nvSpPr>
        <p:spPr>
          <a:xfrm rot="10800000">
            <a:off x="2742120" y="823749"/>
            <a:ext cx="233124" cy="61127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46480"/>
            <a:ext cx="9144000" cy="2387600"/>
          </a:xfrm>
        </p:spPr>
        <p:txBody>
          <a:bodyPr>
            <a:normAutofit fontScale="90000"/>
          </a:bodyPr>
          <a:lstStyle/>
          <a:p>
            <a:r>
              <a:rPr lang="en-US" b="1" dirty="0">
                <a:solidFill>
                  <a:schemeClr val="bg1"/>
                </a:solidFill>
                <a:latin typeface="Arial"/>
                <a:cs typeface="Arial"/>
              </a:rPr>
              <a:t>Glenville State University Policy Changes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582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Updated Changes</a:t>
            </a:r>
          </a:p>
        </p:txBody>
      </p:sp>
      <p:sp>
        <p:nvSpPr>
          <p:cNvPr id="7" name="Rectangle 6">
            <a:extLst>
              <a:ext uri="{FF2B5EF4-FFF2-40B4-BE49-F238E27FC236}">
                <a16:creationId xmlns:a16="http://schemas.microsoft.com/office/drawing/2014/main" id="{CDBB816D-645D-4CA4-9251-ADDD883D6F81}"/>
              </a:ext>
            </a:extLst>
          </p:cNvPr>
          <p:cNvSpPr/>
          <p:nvPr/>
        </p:nvSpPr>
        <p:spPr>
          <a:xfrm>
            <a:off x="1312770" y="1918064"/>
            <a:ext cx="10392576" cy="3970318"/>
          </a:xfrm>
          <a:prstGeom prst="rect">
            <a:avLst/>
          </a:prstGeom>
        </p:spPr>
        <p:txBody>
          <a:bodyPr wrap="square">
            <a:spAutoFit/>
          </a:bodyPr>
          <a:lstStyle/>
          <a:p>
            <a:pPr marL="285750" indent="-285750">
              <a:buFont typeface="Arial" panose="020B0604020202020204" pitchFamily="34" charset="0"/>
              <a:buChar char="•"/>
            </a:pPr>
            <a:r>
              <a:rPr lang="en-US" dirty="0"/>
              <a:t>A </a:t>
            </a:r>
            <a:r>
              <a:rPr lang="en-US" b="1" dirty="0"/>
              <a:t>Purchase Requisition </a:t>
            </a:r>
            <a:r>
              <a:rPr lang="en-US" dirty="0"/>
              <a:t>will have to be </a:t>
            </a:r>
            <a:r>
              <a:rPr lang="en-US" b="1" dirty="0"/>
              <a:t>completed</a:t>
            </a:r>
            <a:r>
              <a:rPr lang="en-US" dirty="0"/>
              <a:t> for </a:t>
            </a:r>
            <a:r>
              <a:rPr lang="en-US" b="1" dirty="0"/>
              <a:t>EVERY </a:t>
            </a:r>
            <a:r>
              <a:rPr lang="en-US" dirty="0"/>
              <a:t>single purchase regardless of amount</a:t>
            </a:r>
          </a:p>
          <a:p>
            <a:pPr marL="742950" lvl="1" indent="-285750">
              <a:buFont typeface="Arial" panose="020B0604020202020204" pitchFamily="34" charset="0"/>
              <a:buChar char="•"/>
            </a:pPr>
            <a:r>
              <a:rPr lang="en-US" dirty="0"/>
              <a:t>This ensures accurate budget tracking and reporting within Precoro</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b="1" dirty="0"/>
              <a:t>President’s signature </a:t>
            </a:r>
            <a:r>
              <a:rPr lang="en-US" dirty="0"/>
              <a:t>will not be required </a:t>
            </a:r>
            <a:r>
              <a:rPr lang="en-US" b="1" dirty="0"/>
              <a:t>unless over $50,000</a:t>
            </a:r>
          </a:p>
          <a:p>
            <a:pPr marL="742950" lvl="1" indent="-285750">
              <a:buFont typeface="Arial" panose="020B0604020202020204" pitchFamily="34" charset="0"/>
              <a:buChar char="•"/>
            </a:pPr>
            <a:r>
              <a:rPr lang="en-US" dirty="0"/>
              <a:t>Precoro will </a:t>
            </a:r>
            <a:r>
              <a:rPr lang="en-US" b="1" dirty="0"/>
              <a:t>automatically trigger Dr. Manchin’s signature </a:t>
            </a:r>
            <a:r>
              <a:rPr lang="en-US" dirty="0"/>
              <a:t>at this level</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Print Shop/Post Office will require a requisition </a:t>
            </a:r>
          </a:p>
          <a:p>
            <a:pPr marL="742950" lvl="1" indent="-285750">
              <a:buFont typeface="Arial" panose="020B0604020202020204" pitchFamily="34" charset="0"/>
              <a:buChar char="•"/>
            </a:pPr>
            <a:r>
              <a:rPr lang="en-US" dirty="0"/>
              <a:t>These purchases </a:t>
            </a:r>
            <a:r>
              <a:rPr lang="en-US" b="1" dirty="0"/>
              <a:t>may be entered </a:t>
            </a:r>
            <a:r>
              <a:rPr lang="en-US" dirty="0"/>
              <a:t>into Precoro </a:t>
            </a:r>
            <a:r>
              <a:rPr lang="en-US" b="1" dirty="0"/>
              <a:t>after the fact or monthly </a:t>
            </a:r>
            <a:r>
              <a:rPr lang="en-US" dirty="0"/>
              <a:t>if preferred. However, all such expenses </a:t>
            </a:r>
            <a:r>
              <a:rPr lang="en-US" b="1" dirty="0"/>
              <a:t>must still be recorded in the system</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Supporting documentation is mandatory for all purchases</a:t>
            </a:r>
          </a:p>
          <a:p>
            <a:pPr marL="742950" lvl="1" indent="-285750">
              <a:buFont typeface="Arial" panose="020B0604020202020204" pitchFamily="34" charset="0"/>
              <a:buChar char="•"/>
            </a:pPr>
            <a:r>
              <a:rPr lang="en-US" dirty="0"/>
              <a:t>In rare cases where documentation is unavailable, a </a:t>
            </a:r>
            <a:r>
              <a:rPr lang="en-US" b="1" dirty="0"/>
              <a:t>Word document explaining the reason</a:t>
            </a:r>
            <a:r>
              <a:rPr lang="en-US" dirty="0"/>
              <a:t> of why </a:t>
            </a:r>
            <a:r>
              <a:rPr lang="en-US" b="1" dirty="0"/>
              <a:t>must be uploaded </a:t>
            </a:r>
            <a:r>
              <a:rPr lang="en-US" dirty="0"/>
              <a:t>instead. </a:t>
            </a:r>
            <a:r>
              <a:rPr lang="en-US" b="1" dirty="0"/>
              <a:t>Precoro will not allow you to submit </a:t>
            </a:r>
            <a:r>
              <a:rPr lang="en-US" dirty="0"/>
              <a:t>a requisition </a:t>
            </a:r>
            <a:r>
              <a:rPr lang="en-US" b="1" dirty="0"/>
              <a:t>without an attachment</a:t>
            </a:r>
            <a:r>
              <a:rPr lang="en-US" dirty="0"/>
              <a:t>.</a:t>
            </a:r>
          </a:p>
        </p:txBody>
      </p:sp>
    </p:spTree>
    <p:extLst>
      <p:ext uri="{BB962C8B-B14F-4D97-AF65-F5344CB8AC3E}">
        <p14:creationId xmlns:p14="http://schemas.microsoft.com/office/powerpoint/2010/main" val="101678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Updated Changes</a:t>
            </a:r>
          </a:p>
        </p:txBody>
      </p:sp>
      <p:sp>
        <p:nvSpPr>
          <p:cNvPr id="7" name="Rectangle 6">
            <a:extLst>
              <a:ext uri="{FF2B5EF4-FFF2-40B4-BE49-F238E27FC236}">
                <a16:creationId xmlns:a16="http://schemas.microsoft.com/office/drawing/2014/main" id="{CDBB816D-645D-4CA4-9251-ADDD883D6F81}"/>
              </a:ext>
            </a:extLst>
          </p:cNvPr>
          <p:cNvSpPr/>
          <p:nvPr/>
        </p:nvSpPr>
        <p:spPr>
          <a:xfrm>
            <a:off x="899712" y="1505687"/>
            <a:ext cx="10392576" cy="4801314"/>
          </a:xfrm>
          <a:prstGeom prst="rect">
            <a:avLst/>
          </a:prstGeom>
        </p:spPr>
        <p:txBody>
          <a:bodyPr wrap="square">
            <a:spAutoFit/>
          </a:bodyPr>
          <a:lstStyle/>
          <a:p>
            <a:pPr marL="285750" indent="-285750">
              <a:buFont typeface="Arial" panose="020B0604020202020204" pitchFamily="34" charset="0"/>
              <a:buChar char="•"/>
            </a:pPr>
            <a:r>
              <a:rPr lang="en-US" dirty="0"/>
              <a:t>Requestors </a:t>
            </a:r>
            <a:r>
              <a:rPr lang="en-US" b="1" dirty="0"/>
              <a:t>will not be allowed</a:t>
            </a:r>
            <a:r>
              <a:rPr lang="en-US" dirty="0"/>
              <a:t> to create a purchase requisition that </a:t>
            </a:r>
            <a:r>
              <a:rPr lang="en-US" b="1" dirty="0"/>
              <a:t>exceeds their budget</a:t>
            </a:r>
            <a:r>
              <a:rPr lang="en-US" dirty="0"/>
              <a:t>. This control is in place to prevent overspending and ensure financial discipline</a:t>
            </a:r>
          </a:p>
          <a:p>
            <a:pPr marL="742950" lvl="1" indent="-285750">
              <a:buFont typeface="Arial" panose="020B0604020202020204" pitchFamily="34" charset="0"/>
              <a:buChar char="•"/>
            </a:pPr>
            <a:r>
              <a:rPr lang="en-US" dirty="0"/>
              <a:t>If there is a need to exceed the budget requestors must complete an </a:t>
            </a:r>
            <a:r>
              <a:rPr lang="en-US" b="1" dirty="0"/>
              <a:t>Over-Budget Purchase Justification Form</a:t>
            </a:r>
            <a:r>
              <a:rPr lang="en-US" dirty="0"/>
              <a:t>, which can be found on GSU’s webpage under Business &amp; Finance forms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For emergency purchase </a:t>
            </a:r>
            <a:r>
              <a:rPr lang="en-US" dirty="0"/>
              <a:t>you must contact the </a:t>
            </a:r>
            <a:r>
              <a:rPr lang="en-US" b="1" dirty="0"/>
              <a:t>Chief Financial Officer before any purchases </a:t>
            </a:r>
            <a:r>
              <a:rPr lang="en-US" dirty="0"/>
              <a:t>are made to get prior approval. A purchase requisition must be </a:t>
            </a:r>
            <a:r>
              <a:rPr lang="en-US" b="1" dirty="0"/>
              <a:t>submitted within 5 days of the emergency</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a </a:t>
            </a:r>
            <a:r>
              <a:rPr lang="en-US" b="1" dirty="0"/>
              <a:t>change in funding information </a:t>
            </a:r>
            <a:r>
              <a:rPr lang="en-US" dirty="0"/>
              <a:t>is needed for a </a:t>
            </a:r>
            <a:r>
              <a:rPr lang="en-US" b="1" dirty="0"/>
              <a:t>completed</a:t>
            </a:r>
            <a:r>
              <a:rPr lang="en-US" dirty="0"/>
              <a:t> purchase requisition, please do not update the document in Precoro yourself. Please </a:t>
            </a:r>
            <a:r>
              <a:rPr lang="en-US" b="1" dirty="0"/>
              <a:t>contact the Accounting &amp; Reporting Manager </a:t>
            </a:r>
            <a:r>
              <a:rPr lang="en-US" dirty="0"/>
              <a:t>and they will make the </a:t>
            </a:r>
            <a:r>
              <a:rPr lang="en-US" b="1" dirty="0"/>
              <a:t>necessary updates in both Precoro and Oasis.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Requestors will have the ability to </a:t>
            </a:r>
            <a:r>
              <a:rPr lang="en-US" b="1" dirty="0"/>
              <a:t>request new suppliers </a:t>
            </a:r>
            <a:r>
              <a:rPr lang="en-US" dirty="0"/>
              <a:t>through Precoro and these requests will be sent to the Director of Purchasing.</a:t>
            </a:r>
          </a:p>
          <a:p>
            <a:pPr marL="742950" lvl="1" indent="-285750">
              <a:buFont typeface="Arial" panose="020B0604020202020204" pitchFamily="34" charset="0"/>
              <a:buChar char="•"/>
            </a:pPr>
            <a:r>
              <a:rPr lang="en-US" dirty="0"/>
              <a:t>If the supplier is registered with the state, the Purchasing Director will approve the request</a:t>
            </a:r>
          </a:p>
          <a:p>
            <a:pPr marL="742950" lvl="1" indent="-285750">
              <a:buFont typeface="Arial" panose="020B0604020202020204" pitchFamily="34" charset="0"/>
              <a:buChar char="•"/>
            </a:pPr>
            <a:r>
              <a:rPr lang="en-US" dirty="0"/>
              <a:t>If the supplier is not already registered, the Purchasing Director will contact the supplier to collect all required documentation and complete registration. Please allow time for this to be processed.</a:t>
            </a:r>
          </a:p>
        </p:txBody>
      </p:sp>
    </p:spTree>
    <p:extLst>
      <p:ext uri="{BB962C8B-B14F-4D97-AF65-F5344CB8AC3E}">
        <p14:creationId xmlns:p14="http://schemas.microsoft.com/office/powerpoint/2010/main" val="15336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46480"/>
            <a:ext cx="9144000" cy="2387600"/>
          </a:xfrm>
        </p:spPr>
        <p:txBody>
          <a:bodyPr/>
          <a:lstStyle/>
          <a:p>
            <a:r>
              <a:rPr lang="en-US" b="1" dirty="0">
                <a:solidFill>
                  <a:schemeClr val="bg1"/>
                </a:solidFill>
                <a:latin typeface="Arial"/>
                <a:cs typeface="Arial"/>
              </a:rPr>
              <a:t>Purchase Requisitions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93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Purchase Requisition Creation</a:t>
            </a:r>
          </a:p>
        </p:txBody>
      </p:sp>
      <p:sp>
        <p:nvSpPr>
          <p:cNvPr id="6" name="Rectangle 5">
            <a:extLst>
              <a:ext uri="{FF2B5EF4-FFF2-40B4-BE49-F238E27FC236}">
                <a16:creationId xmlns:a16="http://schemas.microsoft.com/office/drawing/2014/main" id="{B38D1311-BBB3-40AB-95C9-BFD2C4EE3048}"/>
              </a:ext>
            </a:extLst>
          </p:cNvPr>
          <p:cNvSpPr/>
          <p:nvPr/>
        </p:nvSpPr>
        <p:spPr>
          <a:xfrm>
            <a:off x="3440645" y="1618441"/>
            <a:ext cx="6096000" cy="1882567"/>
          </a:xfrm>
          <a:prstGeom prst="rect">
            <a:avLst/>
          </a:prstGeom>
        </p:spPr>
        <p:txBody>
          <a:bodyPr>
            <a:spAutoFit/>
          </a:bodyPr>
          <a:lstStyle/>
          <a:p>
            <a:r>
              <a:rPr lang="en-US" u="sng" dirty="0">
                <a:hlinkClick r:id="rId3">
                  <a:extLst>
                    <a:ext uri="{A12FA001-AC4F-418D-AE19-62706E023703}">
                      <ahyp:hlinkClr xmlns:ahyp="http://schemas.microsoft.com/office/drawing/2018/hyperlinkcolor" val="tx"/>
                    </a:ext>
                  </a:extLst>
                </a:hlinkClick>
              </a:rPr>
              <a:t>How to Create a Purchase Requisition </a:t>
            </a:r>
            <a:r>
              <a:rPr lang="en-US" dirty="0"/>
              <a:t>:</a:t>
            </a:r>
          </a:p>
          <a:p>
            <a:pPr fontAlgn="base">
              <a:spcBef>
                <a:spcPts val="1000"/>
              </a:spcBef>
              <a:buFont typeface="+mj-lt"/>
              <a:buAutoNum type="arabicPeriod"/>
            </a:pPr>
            <a:r>
              <a:rPr lang="en-US" dirty="0"/>
              <a:t>From the left-side menu, open the </a:t>
            </a:r>
            <a:r>
              <a:rPr lang="en-US" b="1" dirty="0"/>
              <a:t>Purchase Requisitions</a:t>
            </a:r>
            <a:r>
              <a:rPr lang="en-US" dirty="0"/>
              <a:t> module.</a:t>
            </a:r>
          </a:p>
          <a:p>
            <a:pPr fontAlgn="base">
              <a:buFont typeface="+mj-lt"/>
              <a:buAutoNum type="arabicPeriod"/>
            </a:pPr>
            <a:r>
              <a:rPr lang="en-US" dirty="0"/>
              <a:t>Once the module is open, click on the                 button.</a:t>
            </a:r>
          </a:p>
          <a:p>
            <a:pPr fontAlgn="base">
              <a:buFont typeface="+mj-lt"/>
              <a:buAutoNum type="arabicPeriod"/>
            </a:pPr>
            <a:r>
              <a:rPr lang="en-US" dirty="0"/>
              <a:t>This action will bring you to the PR form you have to fill out prior to submitting the document for further processing.</a:t>
            </a:r>
          </a:p>
        </p:txBody>
      </p:sp>
      <p:pic>
        <p:nvPicPr>
          <p:cNvPr id="7" name="Picture 6">
            <a:extLst>
              <a:ext uri="{FF2B5EF4-FFF2-40B4-BE49-F238E27FC236}">
                <a16:creationId xmlns:a16="http://schemas.microsoft.com/office/drawing/2014/main" id="{40EC0B4C-F698-43C5-A41E-914B581F6819}"/>
              </a:ext>
            </a:extLst>
          </p:cNvPr>
          <p:cNvPicPr>
            <a:picLocks noChangeAspect="1"/>
          </p:cNvPicPr>
          <p:nvPr/>
        </p:nvPicPr>
        <p:blipFill>
          <a:blip r:embed="rId4"/>
          <a:stretch>
            <a:fillRect/>
          </a:stretch>
        </p:blipFill>
        <p:spPr>
          <a:xfrm>
            <a:off x="7325605" y="2559724"/>
            <a:ext cx="714475" cy="381053"/>
          </a:xfrm>
          <a:prstGeom prst="rect">
            <a:avLst/>
          </a:prstGeom>
        </p:spPr>
      </p:pic>
      <p:pic>
        <p:nvPicPr>
          <p:cNvPr id="8" name="Picture 7">
            <a:extLst>
              <a:ext uri="{FF2B5EF4-FFF2-40B4-BE49-F238E27FC236}">
                <a16:creationId xmlns:a16="http://schemas.microsoft.com/office/drawing/2014/main" id="{D39289E1-90F7-4B5D-A76C-92833A5E7EE1}"/>
              </a:ext>
            </a:extLst>
          </p:cNvPr>
          <p:cNvPicPr>
            <a:picLocks noChangeAspect="1"/>
          </p:cNvPicPr>
          <p:nvPr/>
        </p:nvPicPr>
        <p:blipFill>
          <a:blip r:embed="rId5"/>
          <a:stretch>
            <a:fillRect/>
          </a:stretch>
        </p:blipFill>
        <p:spPr>
          <a:xfrm>
            <a:off x="1471861" y="3796302"/>
            <a:ext cx="9089913" cy="2452279"/>
          </a:xfrm>
          <a:prstGeom prst="rect">
            <a:avLst/>
          </a:prstGeom>
        </p:spPr>
      </p:pic>
      <p:sp>
        <p:nvSpPr>
          <p:cNvPr id="9" name="Arrow: Up 8">
            <a:extLst>
              <a:ext uri="{FF2B5EF4-FFF2-40B4-BE49-F238E27FC236}">
                <a16:creationId xmlns:a16="http://schemas.microsoft.com/office/drawing/2014/main" id="{820B3E95-C2E4-494B-BB47-E8FE3991F16E}"/>
              </a:ext>
            </a:extLst>
          </p:cNvPr>
          <p:cNvSpPr/>
          <p:nvPr/>
        </p:nvSpPr>
        <p:spPr>
          <a:xfrm>
            <a:off x="10094935" y="4303058"/>
            <a:ext cx="259976"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45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fontScale="90000"/>
          </a:bodyPr>
          <a:lstStyle/>
          <a:p>
            <a:pPr algn="ctr"/>
            <a:r>
              <a:rPr lang="en-US" dirty="0">
                <a:solidFill>
                  <a:schemeClr val="bg1"/>
                </a:solidFill>
                <a:latin typeface="Arial" panose="020B0604020202020204" pitchFamily="34" charset="0"/>
                <a:cs typeface="Arial" panose="020B0604020202020204" pitchFamily="34" charset="0"/>
              </a:rPr>
              <a:t>Purchase Requisition Header Information</a:t>
            </a:r>
          </a:p>
        </p:txBody>
      </p:sp>
      <p:sp>
        <p:nvSpPr>
          <p:cNvPr id="16" name="Content Placeholder 3">
            <a:extLst>
              <a:ext uri="{FF2B5EF4-FFF2-40B4-BE49-F238E27FC236}">
                <a16:creationId xmlns:a16="http://schemas.microsoft.com/office/drawing/2014/main" id="{2EBA55B8-9DD3-35CE-6F7B-D3BCBE4D112F}"/>
              </a:ext>
            </a:extLst>
          </p:cNvPr>
          <p:cNvSpPr>
            <a:spLocks noGrp="1"/>
          </p:cNvSpPr>
          <p:nvPr>
            <p:ph idx="1"/>
          </p:nvPr>
        </p:nvSpPr>
        <p:spPr>
          <a:xfrm>
            <a:off x="7900468" y="1473438"/>
            <a:ext cx="3628144" cy="4497977"/>
          </a:xfrm>
        </p:spPr>
        <p:txBody>
          <a:bodyPr vert="horz" lIns="91440" tIns="45720" rIns="91440" bIns="45720" rtlCol="0" anchor="t">
            <a:normAutofit/>
          </a:bodyPr>
          <a:lstStyle/>
          <a:p>
            <a:pPr marL="0" indent="0">
              <a:buNone/>
            </a:pPr>
            <a:r>
              <a:rPr lang="en-US" sz="1600" dirty="0"/>
              <a:t>In the PR form, you will see a number of fields to fill out. </a:t>
            </a:r>
          </a:p>
          <a:p>
            <a:r>
              <a:rPr lang="en-US" sz="1600" dirty="0"/>
              <a:t>Required fields are marked with red asterisks - </a:t>
            </a:r>
            <a:r>
              <a:rPr lang="en-US" sz="1600" dirty="0">
                <a:solidFill>
                  <a:srgbClr val="FF0000"/>
                </a:solidFill>
              </a:rPr>
              <a:t>*</a:t>
            </a:r>
          </a:p>
          <a:p>
            <a:r>
              <a:rPr lang="en-US" sz="1600" dirty="0">
                <a:cs typeface="Arial" panose="020B0604020202020204" pitchFamily="34" charset="0"/>
              </a:rPr>
              <a:t>Delivery Date is when you expect the order to be in, if unknown just put a week out.</a:t>
            </a:r>
          </a:p>
          <a:p>
            <a:pPr marL="0" indent="0">
              <a:buNone/>
            </a:pPr>
            <a:endParaRPr lang="en-US" sz="1600" dirty="0">
              <a:cs typeface="Arial" panose="020B0604020202020204" pitchFamily="34" charset="0"/>
            </a:endParaRPr>
          </a:p>
          <a:p>
            <a:r>
              <a:rPr lang="en-US" sz="1600" dirty="0">
                <a:cs typeface="Arial" panose="020B0604020202020204" pitchFamily="34" charset="0"/>
              </a:rPr>
              <a:t>Matching Pairs for Fund/Sub-Fund and Object/Sub-Object have already been added into a dropdown list for convenience</a:t>
            </a:r>
          </a:p>
        </p:txBody>
      </p:sp>
      <p:pic>
        <p:nvPicPr>
          <p:cNvPr id="7172" name="Picture 4">
            <a:extLst>
              <a:ext uri="{FF2B5EF4-FFF2-40B4-BE49-F238E27FC236}">
                <a16:creationId xmlns:a16="http://schemas.microsoft.com/office/drawing/2014/main" id="{AA9634C0-B525-4153-B0ED-81DD5CB52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11" y="1473438"/>
            <a:ext cx="7331611" cy="42998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F598114-C32A-474B-A930-257681041582}"/>
              </a:ext>
            </a:extLst>
          </p:cNvPr>
          <p:cNvPicPr>
            <a:picLocks noChangeAspect="1"/>
          </p:cNvPicPr>
          <p:nvPr/>
        </p:nvPicPr>
        <p:blipFill>
          <a:blip r:embed="rId4"/>
          <a:stretch>
            <a:fillRect/>
          </a:stretch>
        </p:blipFill>
        <p:spPr>
          <a:xfrm>
            <a:off x="8056120" y="4754097"/>
            <a:ext cx="3472492" cy="2038346"/>
          </a:xfrm>
          <a:prstGeom prst="rect">
            <a:avLst/>
          </a:prstGeom>
        </p:spPr>
      </p:pic>
    </p:spTree>
    <p:extLst>
      <p:ext uri="{BB962C8B-B14F-4D97-AF65-F5344CB8AC3E}">
        <p14:creationId xmlns:p14="http://schemas.microsoft.com/office/powerpoint/2010/main" val="145859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4775" y="156724"/>
            <a:ext cx="4709953" cy="983414"/>
          </a:xfrm>
        </p:spPr>
        <p:txBody>
          <a:bodyPr>
            <a:normAutofit/>
          </a:bodyPr>
          <a:lstStyle/>
          <a:p>
            <a:r>
              <a:rPr lang="en-US" dirty="0">
                <a:solidFill>
                  <a:schemeClr val="bg1"/>
                </a:solidFill>
                <a:latin typeface="Arial" panose="020B0604020202020204" pitchFamily="34" charset="0"/>
                <a:cs typeface="Arial" panose="020B0604020202020204" pitchFamily="34" charset="0"/>
              </a:rPr>
              <a:t>What is Precoro?</a:t>
            </a:r>
          </a:p>
        </p:txBody>
      </p:sp>
      <p:sp>
        <p:nvSpPr>
          <p:cNvPr id="4" name="Rectangle 3">
            <a:extLst>
              <a:ext uri="{FF2B5EF4-FFF2-40B4-BE49-F238E27FC236}">
                <a16:creationId xmlns:a16="http://schemas.microsoft.com/office/drawing/2014/main" id="{B966B128-2A68-4417-80A2-3456A4715032}"/>
              </a:ext>
            </a:extLst>
          </p:cNvPr>
          <p:cNvSpPr/>
          <p:nvPr/>
        </p:nvSpPr>
        <p:spPr>
          <a:xfrm>
            <a:off x="1237130" y="1443840"/>
            <a:ext cx="10497670" cy="5078313"/>
          </a:xfrm>
          <a:prstGeom prst="rect">
            <a:avLst/>
          </a:prstGeom>
        </p:spPr>
        <p:txBody>
          <a:bodyPr wrap="square">
            <a:spAutoFit/>
          </a:bodyPr>
          <a:lstStyle/>
          <a:p>
            <a:r>
              <a:rPr lang="en-US" dirty="0"/>
              <a:t>Precoro is Glenville State University’s procurement and spend‑management system. It allows you to:</a:t>
            </a:r>
          </a:p>
          <a:p>
            <a:endParaRPr lang="en-US" dirty="0"/>
          </a:p>
          <a:p>
            <a:pPr lvl="1">
              <a:buFont typeface="Arial" panose="020B0604020202020204" pitchFamily="34" charset="0"/>
              <a:buChar char="•"/>
            </a:pPr>
            <a:r>
              <a:rPr lang="en-US" dirty="0"/>
              <a:t>Create purchase requests for goods and services</a:t>
            </a:r>
          </a:p>
          <a:p>
            <a:pPr>
              <a:buFont typeface="Arial" panose="020B0604020202020204" pitchFamily="34" charset="0"/>
              <a:buChar char="•"/>
            </a:pPr>
            <a:endParaRPr lang="en-US" dirty="0"/>
          </a:p>
          <a:p>
            <a:pPr lvl="1">
              <a:buFont typeface="Arial" panose="020B0604020202020204" pitchFamily="34" charset="0"/>
              <a:buChar char="•"/>
            </a:pPr>
            <a:r>
              <a:rPr lang="en-US" dirty="0"/>
              <a:t>Route requests for internal approval</a:t>
            </a:r>
          </a:p>
          <a:p>
            <a:pPr>
              <a:buFont typeface="Arial" panose="020B0604020202020204" pitchFamily="34" charset="0"/>
              <a:buChar char="•"/>
            </a:pPr>
            <a:endParaRPr lang="en-US" dirty="0"/>
          </a:p>
          <a:p>
            <a:pPr lvl="1">
              <a:buFont typeface="Arial" panose="020B0604020202020204" pitchFamily="34" charset="0"/>
              <a:buChar char="•"/>
            </a:pPr>
            <a:r>
              <a:rPr lang="en-US" dirty="0"/>
              <a:t>Confirm receipt of items</a:t>
            </a:r>
          </a:p>
          <a:p>
            <a:pPr>
              <a:buFont typeface="Arial" panose="020B0604020202020204" pitchFamily="34" charset="0"/>
              <a:buChar char="•"/>
            </a:pPr>
            <a:endParaRPr lang="en-US" dirty="0"/>
          </a:p>
          <a:p>
            <a:pPr lvl="1">
              <a:buFont typeface="Arial" panose="020B0604020202020204" pitchFamily="34" charset="0"/>
              <a:buChar char="•"/>
            </a:pPr>
            <a:r>
              <a:rPr lang="en-US" dirty="0"/>
              <a:t>Track order status from start to finish</a:t>
            </a:r>
          </a:p>
          <a:p>
            <a:pPr>
              <a:buFont typeface="Arial" panose="020B0604020202020204" pitchFamily="34" charset="0"/>
              <a:buChar char="•"/>
            </a:pPr>
            <a:endParaRPr lang="en-US" dirty="0"/>
          </a:p>
          <a:p>
            <a:pPr lvl="1">
              <a:buFont typeface="Arial" panose="020B0604020202020204" pitchFamily="34" charset="0"/>
              <a:buChar char="•"/>
            </a:pPr>
            <a:r>
              <a:rPr lang="en-US" dirty="0"/>
              <a:t>Review and analyze departmental spending</a:t>
            </a:r>
          </a:p>
          <a:p>
            <a:pPr>
              <a:buFont typeface="Arial" panose="020B0604020202020204" pitchFamily="34" charset="0"/>
              <a:buChar char="•"/>
            </a:pPr>
            <a:endParaRPr lang="en-US" dirty="0"/>
          </a:p>
          <a:p>
            <a:pPr lvl="1">
              <a:buFont typeface="Arial" panose="020B0604020202020204" pitchFamily="34" charset="0"/>
              <a:buChar char="•"/>
            </a:pPr>
            <a:r>
              <a:rPr lang="en-US" dirty="0"/>
              <a:t>Accurate Budget Tracking</a:t>
            </a:r>
          </a:p>
          <a:p>
            <a:pPr>
              <a:buFont typeface="Arial" panose="020B0604020202020204" pitchFamily="34" charset="0"/>
              <a:buChar char="•"/>
            </a:pPr>
            <a:endParaRPr lang="en-US" dirty="0"/>
          </a:p>
          <a:p>
            <a:r>
              <a:rPr lang="en-US" dirty="0"/>
              <a:t>**Your access in Precoro is based on the </a:t>
            </a:r>
            <a:r>
              <a:rPr lang="en-US" b="1" dirty="0"/>
              <a:t>roles and permissions assigned to you by your department</a:t>
            </a:r>
            <a:r>
              <a:rPr lang="en-US" dirty="0"/>
              <a:t>. </a:t>
            </a:r>
          </a:p>
          <a:p>
            <a:r>
              <a:rPr lang="en-US" dirty="0"/>
              <a:t>These roles determine what you can view, create, approve, or manage within the system.</a:t>
            </a:r>
          </a:p>
          <a:p>
            <a:r>
              <a:rPr lang="en-US" dirty="0"/>
              <a:t>If you ever need additional access or believe something is missing, please contact the Finance and Administration Office so we can update your permissions.</a:t>
            </a:r>
          </a:p>
        </p:txBody>
      </p:sp>
    </p:spTree>
    <p:extLst>
      <p:ext uri="{BB962C8B-B14F-4D97-AF65-F5344CB8AC3E}">
        <p14:creationId xmlns:p14="http://schemas.microsoft.com/office/powerpoint/2010/main" val="127434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fontScale="90000"/>
          </a:bodyPr>
          <a:lstStyle/>
          <a:p>
            <a:pPr algn="ctr"/>
            <a:r>
              <a:rPr lang="en-US" dirty="0">
                <a:solidFill>
                  <a:schemeClr val="bg1"/>
                </a:solidFill>
                <a:latin typeface="Arial" panose="020B0604020202020204" pitchFamily="34" charset="0"/>
                <a:cs typeface="Arial" panose="020B0604020202020204" pitchFamily="34" charset="0"/>
              </a:rPr>
              <a:t>Purchase Requisition Header Information</a:t>
            </a:r>
          </a:p>
        </p:txBody>
      </p:sp>
      <p:sp>
        <p:nvSpPr>
          <p:cNvPr id="16" name="Content Placeholder 3">
            <a:extLst>
              <a:ext uri="{FF2B5EF4-FFF2-40B4-BE49-F238E27FC236}">
                <a16:creationId xmlns:a16="http://schemas.microsoft.com/office/drawing/2014/main" id="{2EBA55B8-9DD3-35CE-6F7B-D3BCBE4D112F}"/>
              </a:ext>
            </a:extLst>
          </p:cNvPr>
          <p:cNvSpPr>
            <a:spLocks noGrp="1"/>
          </p:cNvSpPr>
          <p:nvPr>
            <p:ph idx="1"/>
          </p:nvPr>
        </p:nvSpPr>
        <p:spPr>
          <a:xfrm>
            <a:off x="7774962" y="2161168"/>
            <a:ext cx="3628144" cy="4497977"/>
          </a:xfrm>
        </p:spPr>
        <p:txBody>
          <a:bodyPr vert="horz" lIns="91440" tIns="45720" rIns="91440" bIns="45720" rtlCol="0" anchor="t">
            <a:normAutofit/>
          </a:bodyPr>
          <a:lstStyle/>
          <a:p>
            <a:pPr marL="0" indent="0">
              <a:buNone/>
            </a:pPr>
            <a:r>
              <a:rPr lang="en-US" sz="1600" dirty="0">
                <a:cs typeface="Arial" panose="020B0604020202020204" pitchFamily="34" charset="0"/>
              </a:rPr>
              <a:t>On the purchase requisition header, the fields will change depending on the type of request</a:t>
            </a:r>
          </a:p>
          <a:p>
            <a:r>
              <a:rPr lang="en-US" sz="1600" dirty="0">
                <a:cs typeface="Arial" panose="020B0604020202020204" pitchFamily="34" charset="0"/>
              </a:rPr>
              <a:t>Goods</a:t>
            </a:r>
          </a:p>
          <a:p>
            <a:pPr lvl="1"/>
            <a:r>
              <a:rPr lang="en-US" sz="1600" dirty="0">
                <a:cs typeface="Arial" panose="020B0604020202020204" pitchFamily="34" charset="0"/>
              </a:rPr>
              <a:t>Standard header</a:t>
            </a:r>
          </a:p>
          <a:p>
            <a:r>
              <a:rPr lang="en-US" sz="1600" dirty="0">
                <a:cs typeface="Arial" panose="020B0604020202020204" pitchFamily="34" charset="0"/>
              </a:rPr>
              <a:t>Services</a:t>
            </a:r>
          </a:p>
          <a:p>
            <a:pPr lvl="1"/>
            <a:r>
              <a:rPr lang="en-US" sz="1600" dirty="0">
                <a:cs typeface="Arial" panose="020B0604020202020204" pitchFamily="34" charset="0"/>
              </a:rPr>
              <a:t>Standard header and will include Dates of Service fields</a:t>
            </a:r>
          </a:p>
          <a:p>
            <a:r>
              <a:rPr lang="en-US" sz="1600" dirty="0">
                <a:cs typeface="Arial" panose="020B0604020202020204" pitchFamily="34" charset="0"/>
              </a:rPr>
              <a:t>Hospitality/Event</a:t>
            </a:r>
          </a:p>
          <a:p>
            <a:pPr lvl="1"/>
            <a:r>
              <a:rPr lang="en-US" sz="1600" dirty="0">
                <a:cs typeface="Arial" panose="020B0604020202020204" pitchFamily="34" charset="0"/>
              </a:rPr>
              <a:t>Standard header and will include fields for event details</a:t>
            </a:r>
          </a:p>
        </p:txBody>
      </p:sp>
      <p:pic>
        <p:nvPicPr>
          <p:cNvPr id="4" name="Picture 3">
            <a:extLst>
              <a:ext uri="{FF2B5EF4-FFF2-40B4-BE49-F238E27FC236}">
                <a16:creationId xmlns:a16="http://schemas.microsoft.com/office/drawing/2014/main" id="{9AA60A29-34F9-4395-9EF9-7D9A75BD26CC}"/>
              </a:ext>
            </a:extLst>
          </p:cNvPr>
          <p:cNvPicPr>
            <a:picLocks noChangeAspect="1"/>
          </p:cNvPicPr>
          <p:nvPr/>
        </p:nvPicPr>
        <p:blipFill>
          <a:blip r:embed="rId3"/>
          <a:stretch>
            <a:fillRect/>
          </a:stretch>
        </p:blipFill>
        <p:spPr>
          <a:xfrm>
            <a:off x="316326" y="1388247"/>
            <a:ext cx="6884575" cy="2429086"/>
          </a:xfrm>
          <a:prstGeom prst="rect">
            <a:avLst/>
          </a:prstGeom>
        </p:spPr>
      </p:pic>
      <p:pic>
        <p:nvPicPr>
          <p:cNvPr id="6" name="Picture 5">
            <a:extLst>
              <a:ext uri="{FF2B5EF4-FFF2-40B4-BE49-F238E27FC236}">
                <a16:creationId xmlns:a16="http://schemas.microsoft.com/office/drawing/2014/main" id="{2FEE9CCC-B1BA-432A-B543-ED12C1F81B90}"/>
              </a:ext>
            </a:extLst>
          </p:cNvPr>
          <p:cNvPicPr>
            <a:picLocks noChangeAspect="1"/>
          </p:cNvPicPr>
          <p:nvPr/>
        </p:nvPicPr>
        <p:blipFill>
          <a:blip r:embed="rId4"/>
          <a:stretch>
            <a:fillRect/>
          </a:stretch>
        </p:blipFill>
        <p:spPr>
          <a:xfrm>
            <a:off x="316326" y="3928061"/>
            <a:ext cx="6884575" cy="2844474"/>
          </a:xfrm>
          <a:prstGeom prst="rect">
            <a:avLst/>
          </a:prstGeom>
        </p:spPr>
      </p:pic>
    </p:spTree>
    <p:extLst>
      <p:ext uri="{BB962C8B-B14F-4D97-AF65-F5344CB8AC3E}">
        <p14:creationId xmlns:p14="http://schemas.microsoft.com/office/powerpoint/2010/main" val="70190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Adding Items to the Requisition</a:t>
            </a:r>
          </a:p>
        </p:txBody>
      </p:sp>
      <p:sp>
        <p:nvSpPr>
          <p:cNvPr id="16" name="Content Placeholder 3">
            <a:extLst>
              <a:ext uri="{FF2B5EF4-FFF2-40B4-BE49-F238E27FC236}">
                <a16:creationId xmlns:a16="http://schemas.microsoft.com/office/drawing/2014/main" id="{2EBA55B8-9DD3-35CE-6F7B-D3BCBE4D112F}"/>
              </a:ext>
            </a:extLst>
          </p:cNvPr>
          <p:cNvSpPr>
            <a:spLocks noGrp="1"/>
          </p:cNvSpPr>
          <p:nvPr>
            <p:ph idx="1"/>
          </p:nvPr>
        </p:nvSpPr>
        <p:spPr>
          <a:xfrm>
            <a:off x="1078327" y="1714564"/>
            <a:ext cx="10515600" cy="4351338"/>
          </a:xfrm>
        </p:spPr>
        <p:txBody>
          <a:bodyPr vert="horz" lIns="91440" tIns="45720" rIns="91440" bIns="45720" rtlCol="0" anchor="t">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36A38A-25E2-6511-1B84-AD4E65112429}"/>
              </a:ext>
            </a:extLst>
          </p:cNvPr>
          <p:cNvSpPr txBox="1"/>
          <p:nvPr/>
        </p:nvSpPr>
        <p:spPr>
          <a:xfrm>
            <a:off x="8254452" y="1628075"/>
            <a:ext cx="3671556"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system will assign the Purchase Requisition number, which can be used to find the Purchase Requisition at a later date.  </a:t>
            </a:r>
          </a:p>
          <a:p>
            <a:endParaRPr lang="en-US" sz="1600" dirty="0"/>
          </a:p>
          <a:p>
            <a:r>
              <a:rPr lang="en-US" sz="1600" dirty="0"/>
              <a:t>You will now be able to add the following items to the Purchase Requisition:</a:t>
            </a:r>
          </a:p>
          <a:p>
            <a:endParaRPr lang="en-US" sz="1600" dirty="0"/>
          </a:p>
          <a:p>
            <a:pPr marL="285750" indent="-285750" fontAlgn="base">
              <a:buFont typeface="Arial" panose="020B0604020202020204" pitchFamily="34" charset="0"/>
              <a:buChar char="•"/>
            </a:pPr>
            <a:r>
              <a:rPr lang="en-US" sz="1600" dirty="0"/>
              <a:t>Line items for purchase</a:t>
            </a:r>
          </a:p>
          <a:p>
            <a:pPr marL="285750" indent="-285750" fontAlgn="base">
              <a:buFont typeface="Arial" panose="020B0604020202020204" pitchFamily="34" charset="0"/>
              <a:buChar char="•"/>
            </a:pPr>
            <a:endParaRPr lang="en-US" sz="1600" dirty="0"/>
          </a:p>
          <a:p>
            <a:pPr marL="285750" indent="-285750" fontAlgn="base">
              <a:buFont typeface="Arial" panose="020B0604020202020204" pitchFamily="34" charset="0"/>
              <a:buChar char="•"/>
            </a:pPr>
            <a:r>
              <a:rPr lang="en-US" sz="1600" dirty="0"/>
              <a:t>Attachments (i.e. Supplier quotes)</a:t>
            </a:r>
          </a:p>
          <a:p>
            <a:pPr marL="285750" indent="-285750" fontAlgn="base">
              <a:buFont typeface="Arial" panose="020B0604020202020204" pitchFamily="34" charset="0"/>
              <a:buChar char="•"/>
            </a:pPr>
            <a:endParaRPr lang="en-US" sz="1600" dirty="0"/>
          </a:p>
          <a:p>
            <a:pPr marL="285750" indent="-285750" fontAlgn="base">
              <a:buFont typeface="Arial" panose="020B0604020202020204" pitchFamily="34" charset="0"/>
              <a:buChar char="•"/>
            </a:pPr>
            <a:r>
              <a:rPr lang="en-US" sz="1600" dirty="0"/>
              <a:t>Notes (prints on all documents)</a:t>
            </a:r>
          </a:p>
          <a:p>
            <a:pPr marL="285750" indent="-285750" fontAlgn="base">
              <a:buFont typeface="Arial" panose="020B0604020202020204" pitchFamily="34" charset="0"/>
              <a:buChar char="•"/>
            </a:pPr>
            <a:endParaRPr lang="en-US" sz="1600" dirty="0"/>
          </a:p>
          <a:p>
            <a:pPr marL="285750" indent="-285750" fontAlgn="base">
              <a:buFont typeface="Arial" panose="020B0604020202020204" pitchFamily="34" charset="0"/>
              <a:buChar char="•"/>
            </a:pPr>
            <a:r>
              <a:rPr lang="en-US" sz="1600" dirty="0"/>
              <a:t>Comments (for University view only)</a:t>
            </a:r>
          </a:p>
          <a:p>
            <a:pPr fontAlgn="base"/>
            <a:endParaRPr lang="en-US" sz="1600" dirty="0"/>
          </a:p>
        </p:txBody>
      </p:sp>
      <p:pic>
        <p:nvPicPr>
          <p:cNvPr id="3" name="Picture 2">
            <a:extLst>
              <a:ext uri="{FF2B5EF4-FFF2-40B4-BE49-F238E27FC236}">
                <a16:creationId xmlns:a16="http://schemas.microsoft.com/office/drawing/2014/main" id="{8A64517C-6C3E-4777-B6EC-FFD0D1188C58}"/>
              </a:ext>
            </a:extLst>
          </p:cNvPr>
          <p:cNvPicPr>
            <a:picLocks noChangeAspect="1"/>
          </p:cNvPicPr>
          <p:nvPr/>
        </p:nvPicPr>
        <p:blipFill>
          <a:blip r:embed="rId3"/>
          <a:stretch>
            <a:fillRect/>
          </a:stretch>
        </p:blipFill>
        <p:spPr>
          <a:xfrm>
            <a:off x="197223" y="1820135"/>
            <a:ext cx="7807939" cy="3908312"/>
          </a:xfrm>
          <a:prstGeom prst="rect">
            <a:avLst/>
          </a:prstGeom>
        </p:spPr>
      </p:pic>
      <p:sp>
        <p:nvSpPr>
          <p:cNvPr id="6" name="Arrow: Up 5">
            <a:extLst>
              <a:ext uri="{FF2B5EF4-FFF2-40B4-BE49-F238E27FC236}">
                <a16:creationId xmlns:a16="http://schemas.microsoft.com/office/drawing/2014/main" id="{CBCDA9BC-C1F5-4CA6-8239-10825903D4D4}"/>
              </a:ext>
            </a:extLst>
          </p:cNvPr>
          <p:cNvSpPr/>
          <p:nvPr/>
        </p:nvSpPr>
        <p:spPr>
          <a:xfrm>
            <a:off x="7645104" y="3429000"/>
            <a:ext cx="277267" cy="52443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FC7EECC6-1FD1-406C-B15A-27FCF7D3D122}"/>
              </a:ext>
            </a:extLst>
          </p:cNvPr>
          <p:cNvSpPr/>
          <p:nvPr/>
        </p:nvSpPr>
        <p:spPr>
          <a:xfrm>
            <a:off x="1910159" y="2142565"/>
            <a:ext cx="196547" cy="34962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FFD64847-4FB7-4BA3-B306-6BA153CBB07F}"/>
              </a:ext>
            </a:extLst>
          </p:cNvPr>
          <p:cNvSpPr/>
          <p:nvPr/>
        </p:nvSpPr>
        <p:spPr>
          <a:xfrm rot="14362131">
            <a:off x="964356" y="4072085"/>
            <a:ext cx="191243" cy="42353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14CA0A1A-FA61-4A96-83D4-D02E01BDBB06}"/>
              </a:ext>
            </a:extLst>
          </p:cNvPr>
          <p:cNvSpPr/>
          <p:nvPr/>
        </p:nvSpPr>
        <p:spPr>
          <a:xfrm rot="16200000">
            <a:off x="1206744" y="5068550"/>
            <a:ext cx="168349"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97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Adding an Item to the Requisition</a:t>
            </a:r>
          </a:p>
        </p:txBody>
      </p:sp>
      <p:sp>
        <p:nvSpPr>
          <p:cNvPr id="16" name="Content Placeholder 3">
            <a:extLst>
              <a:ext uri="{FF2B5EF4-FFF2-40B4-BE49-F238E27FC236}">
                <a16:creationId xmlns:a16="http://schemas.microsoft.com/office/drawing/2014/main" id="{2EBA55B8-9DD3-35CE-6F7B-D3BCBE4D112F}"/>
              </a:ext>
            </a:extLst>
          </p:cNvPr>
          <p:cNvSpPr>
            <a:spLocks noGrp="1"/>
          </p:cNvSpPr>
          <p:nvPr>
            <p:ph idx="1"/>
          </p:nvPr>
        </p:nvSpPr>
        <p:spPr>
          <a:xfrm>
            <a:off x="1078327" y="1714564"/>
            <a:ext cx="10515600" cy="4351338"/>
          </a:xfrm>
        </p:spPr>
        <p:txBody>
          <a:bodyPr vert="horz" lIns="91440" tIns="45720" rIns="91440" bIns="45720" rtlCol="0" anchor="t">
            <a:normAutofit/>
          </a:bodyPr>
          <a:lstStyle/>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36A38A-25E2-6511-1B84-AD4E65112429}"/>
              </a:ext>
            </a:extLst>
          </p:cNvPr>
          <p:cNvSpPr txBox="1"/>
          <p:nvPr/>
        </p:nvSpPr>
        <p:spPr>
          <a:xfrm>
            <a:off x="1320091" y="1645886"/>
            <a:ext cx="1048076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latin typeface="Arial Black"/>
              <a:ea typeface="Calibri"/>
              <a:cs typeface="Calibri"/>
            </a:endParaRPr>
          </a:p>
          <a:p>
            <a:r>
              <a:rPr lang="en-US" sz="3200">
                <a:latin typeface="Arial Black"/>
                <a:ea typeface="Calibri"/>
                <a:cs typeface="Calibri"/>
              </a:rPr>
              <a:t> </a:t>
            </a:r>
          </a:p>
        </p:txBody>
      </p:sp>
      <p:sp>
        <p:nvSpPr>
          <p:cNvPr id="6" name="TextBox 5">
            <a:extLst>
              <a:ext uri="{FF2B5EF4-FFF2-40B4-BE49-F238E27FC236}">
                <a16:creationId xmlns:a16="http://schemas.microsoft.com/office/drawing/2014/main" id="{BD9928E8-48CB-4412-BA4A-F57A12F9C208}"/>
              </a:ext>
            </a:extLst>
          </p:cNvPr>
          <p:cNvSpPr txBox="1"/>
          <p:nvPr/>
        </p:nvSpPr>
        <p:spPr>
          <a:xfrm>
            <a:off x="6998723" y="1362211"/>
            <a:ext cx="367155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To add line items: Click	button and input items manually</a:t>
            </a:r>
          </a:p>
          <a:p>
            <a:endParaRPr lang="en-US" sz="1600" dirty="0"/>
          </a:p>
          <a:p>
            <a:pPr marL="285750" indent="-285750">
              <a:buFont typeface="Arial" panose="020B0604020202020204" pitchFamily="34" charset="0"/>
              <a:buChar char="•"/>
            </a:pPr>
            <a:r>
              <a:rPr lang="en-US" sz="1600" dirty="0"/>
              <a:t>Example: If you wanted to order a 12 pack of pens off Amazon you would need to add a line, fill in Item Name, Description, Quantity, Price and Supplier. Be sure to hit the         button to save your line item.</a:t>
            </a:r>
          </a:p>
          <a:p>
            <a:pPr fontAlgn="base"/>
            <a:endParaRPr lang="en-US" sz="1600" dirty="0"/>
          </a:p>
        </p:txBody>
      </p:sp>
      <p:pic>
        <p:nvPicPr>
          <p:cNvPr id="3" name="Picture 2">
            <a:extLst>
              <a:ext uri="{FF2B5EF4-FFF2-40B4-BE49-F238E27FC236}">
                <a16:creationId xmlns:a16="http://schemas.microsoft.com/office/drawing/2014/main" id="{8E3193C3-5A56-4A8D-B956-4453C00BC81F}"/>
              </a:ext>
            </a:extLst>
          </p:cNvPr>
          <p:cNvPicPr>
            <a:picLocks noChangeAspect="1"/>
          </p:cNvPicPr>
          <p:nvPr/>
        </p:nvPicPr>
        <p:blipFill rotWithShape="1">
          <a:blip r:embed="rId3"/>
          <a:srcRect t="12054" b="11045"/>
          <a:stretch/>
        </p:blipFill>
        <p:spPr>
          <a:xfrm>
            <a:off x="9138914" y="1348531"/>
            <a:ext cx="547452" cy="331694"/>
          </a:xfrm>
          <a:prstGeom prst="rect">
            <a:avLst/>
          </a:prstGeom>
        </p:spPr>
      </p:pic>
      <p:pic>
        <p:nvPicPr>
          <p:cNvPr id="7" name="Picture 6">
            <a:extLst>
              <a:ext uri="{FF2B5EF4-FFF2-40B4-BE49-F238E27FC236}">
                <a16:creationId xmlns:a16="http://schemas.microsoft.com/office/drawing/2014/main" id="{5F21B48B-4A3C-4B2B-970C-7E2FA8676708}"/>
              </a:ext>
            </a:extLst>
          </p:cNvPr>
          <p:cNvPicPr>
            <a:picLocks noChangeAspect="1"/>
          </p:cNvPicPr>
          <p:nvPr/>
        </p:nvPicPr>
        <p:blipFill>
          <a:blip r:embed="rId4"/>
          <a:stretch>
            <a:fillRect/>
          </a:stretch>
        </p:blipFill>
        <p:spPr>
          <a:xfrm>
            <a:off x="501805" y="1268322"/>
            <a:ext cx="5507279" cy="2878400"/>
          </a:xfrm>
          <a:prstGeom prst="rect">
            <a:avLst/>
          </a:prstGeom>
        </p:spPr>
      </p:pic>
      <p:pic>
        <p:nvPicPr>
          <p:cNvPr id="10" name="Picture 9">
            <a:extLst>
              <a:ext uri="{FF2B5EF4-FFF2-40B4-BE49-F238E27FC236}">
                <a16:creationId xmlns:a16="http://schemas.microsoft.com/office/drawing/2014/main" id="{F1E2FBCA-666C-4D06-A2FB-01D553AD88B3}"/>
              </a:ext>
            </a:extLst>
          </p:cNvPr>
          <p:cNvPicPr>
            <a:picLocks noChangeAspect="1"/>
          </p:cNvPicPr>
          <p:nvPr/>
        </p:nvPicPr>
        <p:blipFill>
          <a:blip r:embed="rId5"/>
          <a:stretch>
            <a:fillRect/>
          </a:stretch>
        </p:blipFill>
        <p:spPr>
          <a:xfrm>
            <a:off x="9588565" y="3091471"/>
            <a:ext cx="338568" cy="300949"/>
          </a:xfrm>
          <a:prstGeom prst="rect">
            <a:avLst/>
          </a:prstGeom>
        </p:spPr>
      </p:pic>
      <p:pic>
        <p:nvPicPr>
          <p:cNvPr id="12" name="Picture 11">
            <a:extLst>
              <a:ext uri="{FF2B5EF4-FFF2-40B4-BE49-F238E27FC236}">
                <a16:creationId xmlns:a16="http://schemas.microsoft.com/office/drawing/2014/main" id="{D1F14618-48D0-4B83-ACF3-D920F84C73D5}"/>
              </a:ext>
            </a:extLst>
          </p:cNvPr>
          <p:cNvPicPr>
            <a:picLocks noChangeAspect="1"/>
          </p:cNvPicPr>
          <p:nvPr/>
        </p:nvPicPr>
        <p:blipFill>
          <a:blip r:embed="rId6"/>
          <a:stretch>
            <a:fillRect/>
          </a:stretch>
        </p:blipFill>
        <p:spPr>
          <a:xfrm>
            <a:off x="325946" y="4336855"/>
            <a:ext cx="11267981" cy="1251299"/>
          </a:xfrm>
          <a:prstGeom prst="rect">
            <a:avLst/>
          </a:prstGeom>
        </p:spPr>
      </p:pic>
      <p:pic>
        <p:nvPicPr>
          <p:cNvPr id="14" name="Picture 13">
            <a:extLst>
              <a:ext uri="{FF2B5EF4-FFF2-40B4-BE49-F238E27FC236}">
                <a16:creationId xmlns:a16="http://schemas.microsoft.com/office/drawing/2014/main" id="{14CFAEF5-BF35-4ADF-B53B-8B61EA312511}"/>
              </a:ext>
            </a:extLst>
          </p:cNvPr>
          <p:cNvPicPr>
            <a:picLocks noChangeAspect="1"/>
          </p:cNvPicPr>
          <p:nvPr/>
        </p:nvPicPr>
        <p:blipFill>
          <a:blip r:embed="rId7"/>
          <a:stretch>
            <a:fillRect/>
          </a:stretch>
        </p:blipFill>
        <p:spPr>
          <a:xfrm>
            <a:off x="240127" y="5883218"/>
            <a:ext cx="11353800" cy="714798"/>
          </a:xfrm>
          <a:prstGeom prst="rect">
            <a:avLst/>
          </a:prstGeom>
        </p:spPr>
      </p:pic>
      <p:sp>
        <p:nvSpPr>
          <p:cNvPr id="5" name="Arrow: Up 4">
            <a:extLst>
              <a:ext uri="{FF2B5EF4-FFF2-40B4-BE49-F238E27FC236}">
                <a16:creationId xmlns:a16="http://schemas.microsoft.com/office/drawing/2014/main" id="{B1381ACD-21B5-4DF7-B295-2746FDDBEFA3}"/>
              </a:ext>
            </a:extLst>
          </p:cNvPr>
          <p:cNvSpPr/>
          <p:nvPr/>
        </p:nvSpPr>
        <p:spPr>
          <a:xfrm>
            <a:off x="10983685" y="4962504"/>
            <a:ext cx="259976"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AC88D5A2-5DE1-44F4-BD5C-50DFFE590906}"/>
              </a:ext>
            </a:extLst>
          </p:cNvPr>
          <p:cNvSpPr/>
          <p:nvPr/>
        </p:nvSpPr>
        <p:spPr>
          <a:xfrm>
            <a:off x="9927133" y="5035711"/>
            <a:ext cx="113338" cy="315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3B60F7DA-FC03-4352-9C7D-BDA4488D306D}"/>
              </a:ext>
            </a:extLst>
          </p:cNvPr>
          <p:cNvSpPr/>
          <p:nvPr/>
        </p:nvSpPr>
        <p:spPr>
          <a:xfrm flipH="1">
            <a:off x="6646808" y="4962504"/>
            <a:ext cx="92328" cy="315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E3ECFBFD-17B8-4F19-B218-1F65606D9A75}"/>
              </a:ext>
            </a:extLst>
          </p:cNvPr>
          <p:cNvSpPr/>
          <p:nvPr/>
        </p:nvSpPr>
        <p:spPr>
          <a:xfrm>
            <a:off x="5619073" y="4922862"/>
            <a:ext cx="113338" cy="315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C3B50D79-7C9C-422C-9186-FACBE514642C}"/>
              </a:ext>
            </a:extLst>
          </p:cNvPr>
          <p:cNvSpPr/>
          <p:nvPr/>
        </p:nvSpPr>
        <p:spPr>
          <a:xfrm rot="3699206">
            <a:off x="541403" y="5058492"/>
            <a:ext cx="113338" cy="315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543055BF-35C8-4C29-8298-7402A47B3B07}"/>
              </a:ext>
            </a:extLst>
          </p:cNvPr>
          <p:cNvSpPr/>
          <p:nvPr/>
        </p:nvSpPr>
        <p:spPr>
          <a:xfrm rot="3529489">
            <a:off x="555979" y="5357234"/>
            <a:ext cx="143775" cy="315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87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Requesting a New Supplier</a:t>
            </a:r>
          </a:p>
        </p:txBody>
      </p:sp>
      <p:sp>
        <p:nvSpPr>
          <p:cNvPr id="4" name="TextBox 3">
            <a:extLst>
              <a:ext uri="{FF2B5EF4-FFF2-40B4-BE49-F238E27FC236}">
                <a16:creationId xmlns:a16="http://schemas.microsoft.com/office/drawing/2014/main" id="{7D36A38A-25E2-6511-1B84-AD4E65112429}"/>
              </a:ext>
            </a:extLst>
          </p:cNvPr>
          <p:cNvSpPr txBox="1"/>
          <p:nvPr/>
        </p:nvSpPr>
        <p:spPr>
          <a:xfrm>
            <a:off x="8366350" y="1389549"/>
            <a:ext cx="3529815"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Calibri"/>
                <a:cs typeface="Calibri"/>
              </a:rPr>
              <a:t>Many suppliers have already been inputted into Precoro. If a supplier you need is not listed you will need to add a new supplier.</a:t>
            </a:r>
          </a:p>
          <a:p>
            <a:endParaRPr lang="en-US" sz="1600" dirty="0">
              <a:ea typeface="Calibri"/>
              <a:cs typeface="Calibri"/>
            </a:endParaRPr>
          </a:p>
          <a:p>
            <a:r>
              <a:rPr lang="en-US" sz="1600" b="1" dirty="0">
                <a:ea typeface="Calibri"/>
                <a:cs typeface="Calibri"/>
              </a:rPr>
              <a:t>To Request a New Supplier:</a:t>
            </a:r>
          </a:p>
          <a:p>
            <a:endParaRPr lang="en-US" sz="1600" b="1" dirty="0">
              <a:ea typeface="Calibri"/>
              <a:cs typeface="Calibri"/>
            </a:endParaRPr>
          </a:p>
          <a:p>
            <a:pPr marL="342900" indent="-342900">
              <a:buAutoNum type="arabicPeriod"/>
            </a:pPr>
            <a:r>
              <a:rPr lang="en-US" sz="1600" b="1" dirty="0">
                <a:ea typeface="Calibri"/>
                <a:cs typeface="Calibri"/>
              </a:rPr>
              <a:t>Open the dropdown under suppliers and select “Add New Supplier”</a:t>
            </a:r>
          </a:p>
          <a:p>
            <a:pPr marL="342900" indent="-342900">
              <a:buAutoNum type="arabicPeriod"/>
            </a:pPr>
            <a:r>
              <a:rPr lang="en-US" sz="1600" b="1" dirty="0">
                <a:ea typeface="Calibri"/>
                <a:cs typeface="Calibri"/>
              </a:rPr>
              <a:t>A popup window will appear, Fill out Supplier’s Name (Required)</a:t>
            </a:r>
          </a:p>
          <a:p>
            <a:pPr marL="342900" indent="-342900">
              <a:buAutoNum type="arabicPeriod"/>
            </a:pPr>
            <a:r>
              <a:rPr lang="en-US" sz="1600" b="1" dirty="0">
                <a:ea typeface="Calibri"/>
                <a:cs typeface="Calibri"/>
              </a:rPr>
              <a:t>Fill out any contact information if possible</a:t>
            </a:r>
          </a:p>
          <a:p>
            <a:pPr marL="342900" indent="-342900">
              <a:buAutoNum type="arabicPeriod"/>
            </a:pPr>
            <a:r>
              <a:rPr lang="en-US" sz="1600" b="1" dirty="0">
                <a:ea typeface="Calibri"/>
                <a:cs typeface="Calibri"/>
              </a:rPr>
              <a:t>Scroll to the bottom and hit the “Request” Button</a:t>
            </a:r>
          </a:p>
          <a:p>
            <a:pPr marL="342900" indent="-342900">
              <a:buAutoNum type="arabicPeriod"/>
            </a:pPr>
            <a:endParaRPr lang="en-US" sz="1600" b="1" dirty="0">
              <a:ea typeface="Calibri"/>
              <a:cs typeface="Calibri"/>
            </a:endParaRPr>
          </a:p>
          <a:p>
            <a:pPr marL="342900" indent="-342900">
              <a:buAutoNum type="arabicPeriod"/>
            </a:pPr>
            <a:endParaRPr lang="en-US" sz="1600" b="1" dirty="0">
              <a:ea typeface="Calibri"/>
              <a:cs typeface="Calibri"/>
            </a:endParaRPr>
          </a:p>
          <a:p>
            <a:endParaRPr lang="en-US" sz="1600" b="1" dirty="0">
              <a:ea typeface="Calibri"/>
              <a:cs typeface="Calibri"/>
            </a:endParaRPr>
          </a:p>
          <a:p>
            <a:r>
              <a:rPr lang="en-US" sz="1600" b="1" dirty="0">
                <a:ea typeface="Calibri"/>
                <a:cs typeface="Calibri"/>
              </a:rPr>
              <a:t>*There are tons of boxes that can be completed but are not required.</a:t>
            </a:r>
          </a:p>
          <a:p>
            <a:pPr marL="342900" indent="-342900">
              <a:buAutoNum type="arabicPeriod"/>
            </a:pPr>
            <a:endParaRPr lang="en-US" sz="1600" b="1" dirty="0">
              <a:ea typeface="Calibri"/>
              <a:cs typeface="Calibri"/>
            </a:endParaRPr>
          </a:p>
          <a:p>
            <a:endParaRPr lang="en-US" sz="1600" b="1" dirty="0">
              <a:ea typeface="Calibri"/>
              <a:cs typeface="Calibri"/>
            </a:endParaRPr>
          </a:p>
          <a:p>
            <a:pPr marL="285750" indent="-285750">
              <a:buFont typeface="Arial" panose="020B0604020202020204" pitchFamily="34" charset="0"/>
              <a:buChar char="•"/>
            </a:pPr>
            <a:endParaRPr lang="en-US" sz="1600" dirty="0">
              <a:ea typeface="Calibri"/>
              <a:cs typeface="Calibri"/>
            </a:endParaRPr>
          </a:p>
          <a:p>
            <a:r>
              <a:rPr lang="en-US" sz="3200" dirty="0">
                <a:latin typeface="Arial Black"/>
                <a:ea typeface="Calibri"/>
                <a:cs typeface="Calibri"/>
              </a:rPr>
              <a:t> </a:t>
            </a:r>
          </a:p>
        </p:txBody>
      </p:sp>
      <p:pic>
        <p:nvPicPr>
          <p:cNvPr id="8" name="Picture 7">
            <a:extLst>
              <a:ext uri="{FF2B5EF4-FFF2-40B4-BE49-F238E27FC236}">
                <a16:creationId xmlns:a16="http://schemas.microsoft.com/office/drawing/2014/main" id="{23336A5A-F097-4BAA-9A57-7D5B21AC7272}"/>
              </a:ext>
            </a:extLst>
          </p:cNvPr>
          <p:cNvPicPr>
            <a:picLocks noChangeAspect="1"/>
          </p:cNvPicPr>
          <p:nvPr/>
        </p:nvPicPr>
        <p:blipFill rotWithShape="1">
          <a:blip r:embed="rId3"/>
          <a:srcRect l="76208"/>
          <a:stretch/>
        </p:blipFill>
        <p:spPr>
          <a:xfrm>
            <a:off x="170329" y="1277519"/>
            <a:ext cx="2927578" cy="1939996"/>
          </a:xfrm>
          <a:prstGeom prst="rect">
            <a:avLst/>
          </a:prstGeom>
        </p:spPr>
      </p:pic>
      <p:sp>
        <p:nvSpPr>
          <p:cNvPr id="22" name="Arrow: Up 21">
            <a:extLst>
              <a:ext uri="{FF2B5EF4-FFF2-40B4-BE49-F238E27FC236}">
                <a16:creationId xmlns:a16="http://schemas.microsoft.com/office/drawing/2014/main" id="{E0F03CAA-25A4-42D7-8171-7B547ABB63DD}"/>
              </a:ext>
            </a:extLst>
          </p:cNvPr>
          <p:cNvSpPr/>
          <p:nvPr/>
        </p:nvSpPr>
        <p:spPr>
          <a:xfrm>
            <a:off x="1714179" y="2341152"/>
            <a:ext cx="259976"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9D3D559-A04F-402F-857B-2BBA459C6D95}"/>
              </a:ext>
            </a:extLst>
          </p:cNvPr>
          <p:cNvPicPr>
            <a:picLocks noChangeAspect="1"/>
          </p:cNvPicPr>
          <p:nvPr/>
        </p:nvPicPr>
        <p:blipFill>
          <a:blip r:embed="rId4"/>
          <a:stretch>
            <a:fillRect/>
          </a:stretch>
        </p:blipFill>
        <p:spPr>
          <a:xfrm>
            <a:off x="3193505" y="1523999"/>
            <a:ext cx="5090166" cy="5135145"/>
          </a:xfrm>
          <a:prstGeom prst="rect">
            <a:avLst/>
          </a:prstGeom>
        </p:spPr>
      </p:pic>
      <p:sp>
        <p:nvSpPr>
          <p:cNvPr id="23" name="Arrow: Up 22">
            <a:extLst>
              <a:ext uri="{FF2B5EF4-FFF2-40B4-BE49-F238E27FC236}">
                <a16:creationId xmlns:a16="http://schemas.microsoft.com/office/drawing/2014/main" id="{28E1B331-9A26-4C76-B260-D8982230A084}"/>
              </a:ext>
            </a:extLst>
          </p:cNvPr>
          <p:cNvSpPr/>
          <p:nvPr/>
        </p:nvSpPr>
        <p:spPr>
          <a:xfrm>
            <a:off x="5174555" y="2256757"/>
            <a:ext cx="259976"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8CAF77BE-EA00-466C-8929-FF980909E3BB}"/>
              </a:ext>
            </a:extLst>
          </p:cNvPr>
          <p:cNvSpPr/>
          <p:nvPr/>
        </p:nvSpPr>
        <p:spPr>
          <a:xfrm rot="10800000">
            <a:off x="3865708" y="5504327"/>
            <a:ext cx="168410" cy="35859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19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Notes and Comments</a:t>
            </a:r>
          </a:p>
        </p:txBody>
      </p:sp>
      <p:sp>
        <p:nvSpPr>
          <p:cNvPr id="16" name="Content Placeholder 3">
            <a:extLst>
              <a:ext uri="{FF2B5EF4-FFF2-40B4-BE49-F238E27FC236}">
                <a16:creationId xmlns:a16="http://schemas.microsoft.com/office/drawing/2014/main" id="{2EBA55B8-9DD3-35CE-6F7B-D3BCBE4D112F}"/>
              </a:ext>
            </a:extLst>
          </p:cNvPr>
          <p:cNvSpPr>
            <a:spLocks noGrp="1"/>
          </p:cNvSpPr>
          <p:nvPr>
            <p:ph idx="1"/>
          </p:nvPr>
        </p:nvSpPr>
        <p:spPr>
          <a:xfrm>
            <a:off x="1078327" y="1714564"/>
            <a:ext cx="10515600" cy="4351338"/>
          </a:xfrm>
        </p:spPr>
        <p:txBody>
          <a:bodyPr vert="horz" lIns="91440" tIns="45720" rIns="91440" bIns="45720" rtlCol="0" anchor="t">
            <a:normAutofit/>
          </a:bodyPr>
          <a:lstStyle/>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36A38A-25E2-6511-1B84-AD4E65112429}"/>
              </a:ext>
            </a:extLst>
          </p:cNvPr>
          <p:cNvSpPr txBox="1"/>
          <p:nvPr/>
        </p:nvSpPr>
        <p:spPr>
          <a:xfrm>
            <a:off x="6416809" y="1524672"/>
            <a:ext cx="560066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If you want to add a Note or a Comment to the Purchase Requisition, you can type those in the respective boxes.  </a:t>
            </a:r>
          </a:p>
          <a:p>
            <a:br>
              <a:rPr lang="en-US" sz="1400" dirty="0"/>
            </a:br>
            <a:r>
              <a:rPr lang="en-US" sz="1400" dirty="0"/>
              <a:t>Be mindful of the differences between these two fields.</a:t>
            </a:r>
          </a:p>
          <a:p>
            <a:br>
              <a:rPr lang="en-US" sz="1400" dirty="0"/>
            </a:br>
            <a:r>
              <a:rPr lang="en-US" sz="1400" b="1" dirty="0"/>
              <a:t>Note</a:t>
            </a:r>
            <a:r>
              <a:rPr lang="en-US" sz="1400" dirty="0"/>
              <a:t> captures information that is necessary for both internal and external parties. Information left in this box is visible by all and prints on all Precoro documents, including the Supplier purchase order.  </a:t>
            </a:r>
          </a:p>
          <a:p>
            <a:br>
              <a:rPr lang="en-US" sz="1400" dirty="0"/>
            </a:br>
            <a:r>
              <a:rPr lang="en-US" sz="1400" b="1" dirty="0"/>
              <a:t>Comment</a:t>
            </a:r>
            <a:r>
              <a:rPr lang="en-US" sz="1400" dirty="0"/>
              <a:t> captures information that is viewable by only Glenville users and does not print on any documents.</a:t>
            </a:r>
          </a:p>
          <a:p>
            <a:br>
              <a:rPr lang="en-US" sz="1400" dirty="0"/>
            </a:br>
            <a:r>
              <a:rPr lang="en-US" sz="1400" b="1" dirty="0"/>
              <a:t>Tip:</a:t>
            </a:r>
            <a:r>
              <a:rPr lang="en-US" sz="1400" dirty="0"/>
              <a:t> Utilizing the “@ + Name” feature will tag a recipient and provide an e-mailed copy of the Comment. This is a good way to ensure the recipient receives the comment.</a:t>
            </a:r>
            <a:endParaRPr lang="en-US" sz="1400" dirty="0">
              <a:latin typeface="Arial Black"/>
              <a:ea typeface="Calibri"/>
              <a:cs typeface="Calibri"/>
            </a:endParaRPr>
          </a:p>
        </p:txBody>
      </p:sp>
      <p:pic>
        <p:nvPicPr>
          <p:cNvPr id="8" name="Picture 7">
            <a:extLst>
              <a:ext uri="{FF2B5EF4-FFF2-40B4-BE49-F238E27FC236}">
                <a16:creationId xmlns:a16="http://schemas.microsoft.com/office/drawing/2014/main" id="{206AF3ED-C3D4-4FE1-AA8E-5A87A4A00A0E}"/>
              </a:ext>
            </a:extLst>
          </p:cNvPr>
          <p:cNvPicPr>
            <a:picLocks noChangeAspect="1"/>
          </p:cNvPicPr>
          <p:nvPr/>
        </p:nvPicPr>
        <p:blipFill>
          <a:blip r:embed="rId3"/>
          <a:stretch>
            <a:fillRect/>
          </a:stretch>
        </p:blipFill>
        <p:spPr>
          <a:xfrm>
            <a:off x="654783" y="5207158"/>
            <a:ext cx="9506641" cy="1282641"/>
          </a:xfrm>
          <a:prstGeom prst="rect">
            <a:avLst/>
          </a:prstGeom>
        </p:spPr>
      </p:pic>
      <p:pic>
        <p:nvPicPr>
          <p:cNvPr id="9" name="Picture 8">
            <a:extLst>
              <a:ext uri="{FF2B5EF4-FFF2-40B4-BE49-F238E27FC236}">
                <a16:creationId xmlns:a16="http://schemas.microsoft.com/office/drawing/2014/main" id="{07391F8F-CC33-47A4-B8E2-E2876B4EFF18}"/>
              </a:ext>
            </a:extLst>
          </p:cNvPr>
          <p:cNvPicPr>
            <a:picLocks noChangeAspect="1"/>
          </p:cNvPicPr>
          <p:nvPr/>
        </p:nvPicPr>
        <p:blipFill>
          <a:blip r:embed="rId4"/>
          <a:stretch>
            <a:fillRect/>
          </a:stretch>
        </p:blipFill>
        <p:spPr>
          <a:xfrm>
            <a:off x="765460" y="2345387"/>
            <a:ext cx="5330540" cy="1961589"/>
          </a:xfrm>
          <a:prstGeom prst="rect">
            <a:avLst/>
          </a:prstGeom>
        </p:spPr>
      </p:pic>
    </p:spTree>
    <p:extLst>
      <p:ext uri="{BB962C8B-B14F-4D97-AF65-F5344CB8AC3E}">
        <p14:creationId xmlns:p14="http://schemas.microsoft.com/office/powerpoint/2010/main" val="373075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Attachments</a:t>
            </a:r>
          </a:p>
        </p:txBody>
      </p:sp>
      <p:sp>
        <p:nvSpPr>
          <p:cNvPr id="4" name="TextBox 3">
            <a:extLst>
              <a:ext uri="{FF2B5EF4-FFF2-40B4-BE49-F238E27FC236}">
                <a16:creationId xmlns:a16="http://schemas.microsoft.com/office/drawing/2014/main" id="{7D36A38A-25E2-6511-1B84-AD4E65112429}"/>
              </a:ext>
            </a:extLst>
          </p:cNvPr>
          <p:cNvSpPr txBox="1"/>
          <p:nvPr/>
        </p:nvSpPr>
        <p:spPr>
          <a:xfrm>
            <a:off x="5310690" y="1376149"/>
            <a:ext cx="542544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dirty="0"/>
              <a:t>To add an attachment, click on the               button in the Attachment box. This will bring you to your computer files from which you can select the related attachments to add.</a:t>
            </a:r>
          </a:p>
          <a:p>
            <a:endParaRPr lang="en-US" sz="1600" dirty="0"/>
          </a:p>
          <a:p>
            <a:pPr marL="285750" indent="-285750">
              <a:buFont typeface="Arial" panose="020B0604020202020204" pitchFamily="34" charset="0"/>
              <a:buChar char="•"/>
            </a:pPr>
            <a:r>
              <a:rPr lang="en-US" sz="1600" b="1" dirty="0"/>
              <a:t>Supporting documentation is mandatory for all purchases </a:t>
            </a:r>
            <a:r>
              <a:rPr lang="en-US" sz="1600" dirty="0"/>
              <a:t>and Precoro will not let you continue to the next step until an attachment has been added.</a:t>
            </a:r>
          </a:p>
          <a:p>
            <a:endParaRPr lang="en-US" sz="1600" dirty="0"/>
          </a:p>
          <a:p>
            <a:pPr marL="285750" indent="-285750">
              <a:buFont typeface="Arial" panose="020B0604020202020204" pitchFamily="34" charset="0"/>
              <a:buChar char="•"/>
            </a:pPr>
            <a:r>
              <a:rPr lang="en-US" sz="1600" dirty="0"/>
              <a:t>Supporting documentation can be but not limited to a </a:t>
            </a:r>
            <a:r>
              <a:rPr lang="en-US" sz="1600" b="1" dirty="0"/>
              <a:t>detailed shopping cart printout, invoice, registration form, estimate, proposal, quote, agreement, contract or other itemized vendor documentation</a:t>
            </a:r>
            <a:r>
              <a:rPr lang="en-US" sz="1600" dirty="0"/>
              <a:t>.</a:t>
            </a:r>
          </a:p>
          <a:p>
            <a:endParaRPr lang="en-US" sz="1400" dirty="0"/>
          </a:p>
          <a:p>
            <a:br>
              <a:rPr lang="en-US" sz="1400" dirty="0"/>
            </a:br>
            <a:endParaRPr lang="en-US" sz="1400" dirty="0">
              <a:latin typeface="Arial Black"/>
              <a:ea typeface="Calibri"/>
              <a:cs typeface="Calibri"/>
            </a:endParaRPr>
          </a:p>
        </p:txBody>
      </p:sp>
      <p:pic>
        <p:nvPicPr>
          <p:cNvPr id="6" name="Picture 5">
            <a:extLst>
              <a:ext uri="{FF2B5EF4-FFF2-40B4-BE49-F238E27FC236}">
                <a16:creationId xmlns:a16="http://schemas.microsoft.com/office/drawing/2014/main" id="{3E97B14C-F0EC-4A01-95CA-4877D72E3004}"/>
              </a:ext>
            </a:extLst>
          </p:cNvPr>
          <p:cNvPicPr>
            <a:picLocks noChangeAspect="1"/>
          </p:cNvPicPr>
          <p:nvPr/>
        </p:nvPicPr>
        <p:blipFill>
          <a:blip r:embed="rId3"/>
          <a:stretch>
            <a:fillRect/>
          </a:stretch>
        </p:blipFill>
        <p:spPr>
          <a:xfrm>
            <a:off x="5852571" y="4456716"/>
            <a:ext cx="4035500" cy="2255318"/>
          </a:xfrm>
          <a:prstGeom prst="rect">
            <a:avLst/>
          </a:prstGeom>
        </p:spPr>
      </p:pic>
      <p:sp>
        <p:nvSpPr>
          <p:cNvPr id="10" name="Arrow: Up 9">
            <a:extLst>
              <a:ext uri="{FF2B5EF4-FFF2-40B4-BE49-F238E27FC236}">
                <a16:creationId xmlns:a16="http://schemas.microsoft.com/office/drawing/2014/main" id="{D78F6E6A-D0A1-46D5-90EA-9702C34B7EEF}"/>
              </a:ext>
            </a:extLst>
          </p:cNvPr>
          <p:cNvSpPr/>
          <p:nvPr/>
        </p:nvSpPr>
        <p:spPr>
          <a:xfrm rot="16200000">
            <a:off x="9922140" y="6083942"/>
            <a:ext cx="259976"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75D82E0-6867-4B62-8C7D-B2AFE4509328}"/>
              </a:ext>
            </a:extLst>
          </p:cNvPr>
          <p:cNvPicPr>
            <a:picLocks noChangeAspect="1"/>
          </p:cNvPicPr>
          <p:nvPr/>
        </p:nvPicPr>
        <p:blipFill>
          <a:blip r:embed="rId4"/>
          <a:stretch>
            <a:fillRect/>
          </a:stretch>
        </p:blipFill>
        <p:spPr>
          <a:xfrm>
            <a:off x="319822" y="1344773"/>
            <a:ext cx="3968214" cy="5463811"/>
          </a:xfrm>
          <a:prstGeom prst="rect">
            <a:avLst/>
          </a:prstGeom>
        </p:spPr>
      </p:pic>
      <p:pic>
        <p:nvPicPr>
          <p:cNvPr id="12" name="Picture 11">
            <a:extLst>
              <a:ext uri="{FF2B5EF4-FFF2-40B4-BE49-F238E27FC236}">
                <a16:creationId xmlns:a16="http://schemas.microsoft.com/office/drawing/2014/main" id="{3CA96880-DFA3-4ED5-9A49-D6BCF4CA460C}"/>
              </a:ext>
            </a:extLst>
          </p:cNvPr>
          <p:cNvPicPr>
            <a:picLocks noChangeAspect="1"/>
          </p:cNvPicPr>
          <p:nvPr/>
        </p:nvPicPr>
        <p:blipFill>
          <a:blip r:embed="rId5"/>
          <a:stretch>
            <a:fillRect/>
          </a:stretch>
        </p:blipFill>
        <p:spPr>
          <a:xfrm>
            <a:off x="8703585" y="1349617"/>
            <a:ext cx="342948" cy="333422"/>
          </a:xfrm>
          <a:prstGeom prst="rect">
            <a:avLst/>
          </a:prstGeom>
        </p:spPr>
      </p:pic>
    </p:spTree>
    <p:extLst>
      <p:ext uri="{BB962C8B-B14F-4D97-AF65-F5344CB8AC3E}">
        <p14:creationId xmlns:p14="http://schemas.microsoft.com/office/powerpoint/2010/main" val="288803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Review and Finalize the Requisition</a:t>
            </a:r>
          </a:p>
        </p:txBody>
      </p:sp>
      <p:sp>
        <p:nvSpPr>
          <p:cNvPr id="16" name="Content Placeholder 3">
            <a:extLst>
              <a:ext uri="{FF2B5EF4-FFF2-40B4-BE49-F238E27FC236}">
                <a16:creationId xmlns:a16="http://schemas.microsoft.com/office/drawing/2014/main" id="{2EBA55B8-9DD3-35CE-6F7B-D3BCBE4D112F}"/>
              </a:ext>
            </a:extLst>
          </p:cNvPr>
          <p:cNvSpPr>
            <a:spLocks noGrp="1"/>
          </p:cNvSpPr>
          <p:nvPr>
            <p:ph idx="1"/>
          </p:nvPr>
        </p:nvSpPr>
        <p:spPr>
          <a:xfrm>
            <a:off x="1078327" y="1714564"/>
            <a:ext cx="10515600" cy="4351338"/>
          </a:xfrm>
        </p:spPr>
        <p:txBody>
          <a:bodyPr vert="horz" lIns="91440" tIns="45720" rIns="91440" bIns="45720" rtlCol="0" anchor="t">
            <a:normAutofit/>
          </a:bodyPr>
          <a:lstStyle/>
          <a:p>
            <a:pPr marL="0" indent="0">
              <a:buNone/>
            </a:pP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36A38A-25E2-6511-1B84-AD4E65112429}"/>
              </a:ext>
            </a:extLst>
          </p:cNvPr>
          <p:cNvSpPr txBox="1"/>
          <p:nvPr/>
        </p:nvSpPr>
        <p:spPr>
          <a:xfrm>
            <a:off x="1320091" y="1645886"/>
            <a:ext cx="1048076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latin typeface="Arial Black"/>
              <a:ea typeface="Calibri"/>
              <a:cs typeface="Calibri"/>
            </a:endParaRPr>
          </a:p>
          <a:p>
            <a:r>
              <a:rPr lang="en-US" sz="3200">
                <a:latin typeface="Arial Black"/>
                <a:ea typeface="Calibri"/>
                <a:cs typeface="Calibri"/>
              </a:rPr>
              <a:t> </a:t>
            </a:r>
          </a:p>
        </p:txBody>
      </p:sp>
      <p:sp>
        <p:nvSpPr>
          <p:cNvPr id="3" name="Rectangle 2">
            <a:extLst>
              <a:ext uri="{FF2B5EF4-FFF2-40B4-BE49-F238E27FC236}">
                <a16:creationId xmlns:a16="http://schemas.microsoft.com/office/drawing/2014/main" id="{03D3B212-C528-4949-B5AE-0DEB78D8E551}"/>
              </a:ext>
            </a:extLst>
          </p:cNvPr>
          <p:cNvSpPr/>
          <p:nvPr/>
        </p:nvSpPr>
        <p:spPr>
          <a:xfrm>
            <a:off x="1182605" y="1346197"/>
            <a:ext cx="10307043" cy="4503797"/>
          </a:xfrm>
          <a:prstGeom prst="rect">
            <a:avLst/>
          </a:prstGeom>
        </p:spPr>
        <p:txBody>
          <a:bodyPr wrap="square">
            <a:spAutoFit/>
          </a:bodyPr>
          <a:lstStyle/>
          <a:p>
            <a:r>
              <a:rPr lang="en-US" dirty="0">
                <a:latin typeface="Inter"/>
              </a:rPr>
              <a:t>Once you have finished adding all the needed items into the Purchase Requisition, please review &amp; confirm the document. Ask yourself:</a:t>
            </a:r>
            <a:endParaRPr lang="en-US" dirty="0"/>
          </a:p>
          <a:p>
            <a:pPr fontAlgn="base">
              <a:spcBef>
                <a:spcPts val="1000"/>
              </a:spcBef>
              <a:buFont typeface="Arial" panose="020B0604020202020204" pitchFamily="34" charset="0"/>
              <a:buChar char="•"/>
            </a:pPr>
            <a:r>
              <a:rPr lang="en-US" dirty="0">
                <a:latin typeface="Inter"/>
              </a:rPr>
              <a:t>Does the Item Name reflect what you need?</a:t>
            </a:r>
          </a:p>
          <a:p>
            <a:pPr fontAlgn="base">
              <a:spcBef>
                <a:spcPts val="1000"/>
              </a:spcBef>
            </a:pPr>
            <a:endParaRPr lang="en-US" dirty="0">
              <a:latin typeface="Inter"/>
            </a:endParaRPr>
          </a:p>
          <a:p>
            <a:pPr fontAlgn="base">
              <a:buFont typeface="Arial" panose="020B0604020202020204" pitchFamily="34" charset="0"/>
              <a:buChar char="•"/>
            </a:pPr>
            <a:r>
              <a:rPr lang="en-US" dirty="0">
                <a:latin typeface="Inter"/>
              </a:rPr>
              <a:t>Is the Qty correct?</a:t>
            </a:r>
          </a:p>
          <a:p>
            <a:pPr fontAlgn="base"/>
            <a:endParaRPr lang="en-US" dirty="0">
              <a:latin typeface="Inter"/>
            </a:endParaRPr>
          </a:p>
          <a:p>
            <a:pPr fontAlgn="base">
              <a:buFont typeface="Arial" panose="020B0604020202020204" pitchFamily="34" charset="0"/>
              <a:buChar char="•"/>
            </a:pPr>
            <a:r>
              <a:rPr lang="en-US" dirty="0">
                <a:latin typeface="Inter"/>
              </a:rPr>
              <a:t>Is the pricing correct?</a:t>
            </a:r>
          </a:p>
          <a:p>
            <a:pPr fontAlgn="base"/>
            <a:endParaRPr lang="en-US" dirty="0">
              <a:latin typeface="Inter"/>
            </a:endParaRPr>
          </a:p>
          <a:p>
            <a:pPr fontAlgn="base">
              <a:buFont typeface="Arial" panose="020B0604020202020204" pitchFamily="34" charset="0"/>
              <a:buChar char="•"/>
            </a:pPr>
            <a:r>
              <a:rPr lang="en-US" dirty="0">
                <a:latin typeface="Inter"/>
              </a:rPr>
              <a:t>Is the Supplier name correct</a:t>
            </a:r>
          </a:p>
          <a:p>
            <a:pPr fontAlgn="base"/>
            <a:endParaRPr lang="en-US" dirty="0">
              <a:latin typeface="Inter"/>
            </a:endParaRPr>
          </a:p>
          <a:p>
            <a:pPr fontAlgn="base">
              <a:buFont typeface="Arial" panose="020B0604020202020204" pitchFamily="34" charset="0"/>
              <a:buChar char="•"/>
            </a:pPr>
            <a:r>
              <a:rPr lang="en-US" dirty="0">
                <a:latin typeface="Inter"/>
              </a:rPr>
              <a:t>Did I include Backup Documentation?</a:t>
            </a:r>
          </a:p>
          <a:p>
            <a:pPr fontAlgn="base"/>
            <a:endParaRPr lang="en-US" dirty="0">
              <a:latin typeface="Inter"/>
            </a:endParaRPr>
          </a:p>
          <a:p>
            <a:r>
              <a:rPr lang="en-US" dirty="0">
                <a:latin typeface="Inter"/>
              </a:rPr>
              <a:t>If you wish to edit or delete a line item from the PR, scroll to the </a:t>
            </a:r>
            <a:r>
              <a:rPr lang="en-US" b="1" dirty="0">
                <a:latin typeface="Inter"/>
              </a:rPr>
              <a:t>Edit</a:t>
            </a:r>
            <a:r>
              <a:rPr lang="en-US" dirty="0">
                <a:latin typeface="Inter"/>
              </a:rPr>
              <a:t> column and select the appropriate action: edit         or delete         the item. If no changes are needed hit confirm in the top right corner to release the document for approvals. The document will show where in the approval stage it is.</a:t>
            </a:r>
            <a:endParaRPr lang="en-US" dirty="0"/>
          </a:p>
        </p:txBody>
      </p:sp>
      <p:pic>
        <p:nvPicPr>
          <p:cNvPr id="5" name="Picture 4">
            <a:extLst>
              <a:ext uri="{FF2B5EF4-FFF2-40B4-BE49-F238E27FC236}">
                <a16:creationId xmlns:a16="http://schemas.microsoft.com/office/drawing/2014/main" id="{CA3D6718-1DFD-4649-98CE-CA4B40F6C721}"/>
              </a:ext>
            </a:extLst>
          </p:cNvPr>
          <p:cNvPicPr>
            <a:picLocks noChangeAspect="1"/>
          </p:cNvPicPr>
          <p:nvPr/>
        </p:nvPicPr>
        <p:blipFill>
          <a:blip r:embed="rId3"/>
          <a:stretch>
            <a:fillRect/>
          </a:stretch>
        </p:blipFill>
        <p:spPr>
          <a:xfrm>
            <a:off x="2428325" y="5193178"/>
            <a:ext cx="276264" cy="295316"/>
          </a:xfrm>
          <a:prstGeom prst="rect">
            <a:avLst/>
          </a:prstGeom>
        </p:spPr>
      </p:pic>
      <p:pic>
        <p:nvPicPr>
          <p:cNvPr id="6" name="Picture 5">
            <a:extLst>
              <a:ext uri="{FF2B5EF4-FFF2-40B4-BE49-F238E27FC236}">
                <a16:creationId xmlns:a16="http://schemas.microsoft.com/office/drawing/2014/main" id="{604B2E15-C0EF-4B87-86B0-22A7B6E64850}"/>
              </a:ext>
            </a:extLst>
          </p:cNvPr>
          <p:cNvPicPr>
            <a:picLocks noChangeAspect="1"/>
          </p:cNvPicPr>
          <p:nvPr/>
        </p:nvPicPr>
        <p:blipFill>
          <a:blip r:embed="rId4"/>
          <a:stretch>
            <a:fillRect/>
          </a:stretch>
        </p:blipFill>
        <p:spPr>
          <a:xfrm>
            <a:off x="3784380" y="5195482"/>
            <a:ext cx="285790" cy="342948"/>
          </a:xfrm>
          <a:prstGeom prst="rect">
            <a:avLst/>
          </a:prstGeom>
        </p:spPr>
      </p:pic>
      <p:pic>
        <p:nvPicPr>
          <p:cNvPr id="7" name="Picture 6">
            <a:extLst>
              <a:ext uri="{FF2B5EF4-FFF2-40B4-BE49-F238E27FC236}">
                <a16:creationId xmlns:a16="http://schemas.microsoft.com/office/drawing/2014/main" id="{FD92AF02-0DAE-4AF9-A7DD-301B1302D473}"/>
              </a:ext>
            </a:extLst>
          </p:cNvPr>
          <p:cNvPicPr>
            <a:picLocks noChangeAspect="1"/>
          </p:cNvPicPr>
          <p:nvPr/>
        </p:nvPicPr>
        <p:blipFill>
          <a:blip r:embed="rId5"/>
          <a:stretch>
            <a:fillRect/>
          </a:stretch>
        </p:blipFill>
        <p:spPr>
          <a:xfrm>
            <a:off x="2416808" y="5849994"/>
            <a:ext cx="6243098" cy="907555"/>
          </a:xfrm>
          <a:prstGeom prst="rect">
            <a:avLst/>
          </a:prstGeom>
        </p:spPr>
      </p:pic>
    </p:spTree>
    <p:extLst>
      <p:ext uri="{BB962C8B-B14F-4D97-AF65-F5344CB8AC3E}">
        <p14:creationId xmlns:p14="http://schemas.microsoft.com/office/powerpoint/2010/main" val="209183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Editing the Purchase Requisition</a:t>
            </a:r>
          </a:p>
        </p:txBody>
      </p:sp>
      <p:sp>
        <p:nvSpPr>
          <p:cNvPr id="16" name="Content Placeholder 3">
            <a:extLst>
              <a:ext uri="{FF2B5EF4-FFF2-40B4-BE49-F238E27FC236}">
                <a16:creationId xmlns:a16="http://schemas.microsoft.com/office/drawing/2014/main" id="{2EBA55B8-9DD3-35CE-6F7B-D3BCBE4D112F}"/>
              </a:ext>
            </a:extLst>
          </p:cNvPr>
          <p:cNvSpPr>
            <a:spLocks noGrp="1"/>
          </p:cNvSpPr>
          <p:nvPr>
            <p:ph idx="1"/>
          </p:nvPr>
        </p:nvSpPr>
        <p:spPr>
          <a:xfrm>
            <a:off x="1078327" y="1714564"/>
            <a:ext cx="10515600" cy="4351338"/>
          </a:xfrm>
        </p:spPr>
        <p:txBody>
          <a:bodyPr vert="horz" lIns="91440" tIns="45720" rIns="91440" bIns="45720" rtlCol="0" anchor="t">
            <a:normAutofit/>
          </a:bodyPr>
          <a:lstStyle/>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36A38A-25E2-6511-1B84-AD4E65112429}"/>
              </a:ext>
            </a:extLst>
          </p:cNvPr>
          <p:cNvSpPr txBox="1"/>
          <p:nvPr/>
        </p:nvSpPr>
        <p:spPr>
          <a:xfrm>
            <a:off x="6887715" y="1426943"/>
            <a:ext cx="4981556"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 case some changes are required in the header information to your document, you can edit the Purchase Requisition header information by clicking </a:t>
            </a:r>
            <a:r>
              <a:rPr lang="en-US" b="1" dirty="0"/>
              <a:t>Edit Document in the top-right corner.</a:t>
            </a:r>
            <a:endParaRPr lang="en-US" sz="3200" dirty="0"/>
          </a:p>
          <a:p>
            <a:br>
              <a:rPr lang="en-US" sz="3200" dirty="0"/>
            </a:br>
            <a:r>
              <a:rPr lang="en-US" b="1" dirty="0"/>
              <a:t>Revise </a:t>
            </a:r>
            <a:r>
              <a:rPr lang="en-US" dirty="0"/>
              <a:t>button is to edit the Items.</a:t>
            </a:r>
            <a:endParaRPr lang="en-US" sz="3200" dirty="0"/>
          </a:p>
          <a:p>
            <a:r>
              <a:rPr lang="en-US" dirty="0"/>
              <a:t>Once all changes are implemented, scroll to the bottom of the form and click </a:t>
            </a:r>
            <a:r>
              <a:rPr lang="en-US" b="1" dirty="0"/>
              <a:t>Save</a:t>
            </a:r>
            <a:r>
              <a:rPr lang="en-US" dirty="0"/>
              <a:t>.</a:t>
            </a:r>
            <a:endParaRPr lang="en-US" sz="3200" dirty="0"/>
          </a:p>
          <a:p>
            <a:br>
              <a:rPr lang="en-US" sz="3200" dirty="0"/>
            </a:br>
            <a:r>
              <a:rPr lang="en-US" b="1" dirty="0"/>
              <a:t>NOTE:</a:t>
            </a:r>
            <a:r>
              <a:rPr lang="en-US" dirty="0"/>
              <a:t> </a:t>
            </a:r>
            <a:endParaRPr lang="en-US" sz="3200" dirty="0"/>
          </a:p>
          <a:p>
            <a:pPr fontAlgn="base"/>
            <a:r>
              <a:rPr lang="en-US" dirty="0"/>
              <a:t>All the changes will be logged in Revision history.</a:t>
            </a:r>
          </a:p>
          <a:p>
            <a:r>
              <a:rPr lang="en-US" dirty="0"/>
              <a:t>If you edit the header fields like Location, Department while the document is in  Draft, Pending or In Revision statuses, these changes may affect the approval flow.</a:t>
            </a:r>
            <a:endParaRPr lang="en-US" sz="3200" dirty="0">
              <a:latin typeface="Arial Black"/>
              <a:ea typeface="Calibri"/>
              <a:cs typeface="Calibri"/>
            </a:endParaRPr>
          </a:p>
        </p:txBody>
      </p:sp>
      <p:pic>
        <p:nvPicPr>
          <p:cNvPr id="9" name="Picture 8">
            <a:extLst>
              <a:ext uri="{FF2B5EF4-FFF2-40B4-BE49-F238E27FC236}">
                <a16:creationId xmlns:a16="http://schemas.microsoft.com/office/drawing/2014/main" id="{DA3BA3F5-5AE9-4A1E-8309-03A9FF89C0D9}"/>
              </a:ext>
            </a:extLst>
          </p:cNvPr>
          <p:cNvPicPr>
            <a:picLocks noChangeAspect="1"/>
          </p:cNvPicPr>
          <p:nvPr/>
        </p:nvPicPr>
        <p:blipFill rotWithShape="1">
          <a:blip r:embed="rId3"/>
          <a:srcRect l="4610"/>
          <a:stretch/>
        </p:blipFill>
        <p:spPr>
          <a:xfrm>
            <a:off x="507405" y="1891681"/>
            <a:ext cx="5945388" cy="3800908"/>
          </a:xfrm>
          <a:prstGeom prst="rect">
            <a:avLst/>
          </a:prstGeom>
        </p:spPr>
      </p:pic>
    </p:spTree>
    <p:extLst>
      <p:ext uri="{BB962C8B-B14F-4D97-AF65-F5344CB8AC3E}">
        <p14:creationId xmlns:p14="http://schemas.microsoft.com/office/powerpoint/2010/main" val="412842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Deleting the Purchase Requisition</a:t>
            </a:r>
          </a:p>
        </p:txBody>
      </p:sp>
      <p:sp>
        <p:nvSpPr>
          <p:cNvPr id="16" name="Content Placeholder 3">
            <a:extLst>
              <a:ext uri="{FF2B5EF4-FFF2-40B4-BE49-F238E27FC236}">
                <a16:creationId xmlns:a16="http://schemas.microsoft.com/office/drawing/2014/main" id="{2EBA55B8-9DD3-35CE-6F7B-D3BCBE4D112F}"/>
              </a:ext>
            </a:extLst>
          </p:cNvPr>
          <p:cNvSpPr>
            <a:spLocks noGrp="1"/>
          </p:cNvSpPr>
          <p:nvPr>
            <p:ph idx="1"/>
          </p:nvPr>
        </p:nvSpPr>
        <p:spPr>
          <a:xfrm>
            <a:off x="1078327" y="1714564"/>
            <a:ext cx="10515600" cy="4351338"/>
          </a:xfrm>
        </p:spPr>
        <p:txBody>
          <a:bodyPr vert="horz" lIns="91440" tIns="45720" rIns="91440" bIns="45720" rtlCol="0" anchor="t">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CB93C52-1975-4B29-BE8C-602AA1E54391}"/>
              </a:ext>
            </a:extLst>
          </p:cNvPr>
          <p:cNvSpPr/>
          <p:nvPr/>
        </p:nvSpPr>
        <p:spPr>
          <a:xfrm>
            <a:off x="7189695" y="1874296"/>
            <a:ext cx="4518212" cy="4031873"/>
          </a:xfrm>
          <a:prstGeom prst="rect">
            <a:avLst/>
          </a:prstGeom>
        </p:spPr>
        <p:txBody>
          <a:bodyPr wrap="square">
            <a:spAutoFit/>
          </a:bodyPr>
          <a:lstStyle/>
          <a:p>
            <a:r>
              <a:rPr lang="en-US" sz="1600" dirty="0"/>
              <a:t>If the Purchase Requisition you started is no longer relevant, click the</a:t>
            </a:r>
            <a:r>
              <a:rPr lang="en-US" sz="1600" b="1" dirty="0"/>
              <a:t>       </a:t>
            </a:r>
            <a:r>
              <a:rPr lang="en-US" sz="1600" dirty="0"/>
              <a:t>button and delete to remove it’s record from the system.</a:t>
            </a:r>
          </a:p>
          <a:p>
            <a:br>
              <a:rPr lang="en-US" sz="1600" dirty="0"/>
            </a:br>
            <a:r>
              <a:rPr lang="en-US" sz="1600" dirty="0"/>
              <a:t>A confirmation box will appear, asking if you are sure you want to delete the document. Click </a:t>
            </a:r>
            <a:r>
              <a:rPr lang="en-US" sz="1600" b="1" dirty="0"/>
              <a:t> Yes </a:t>
            </a:r>
            <a:r>
              <a:rPr lang="en-US" sz="1600" dirty="0"/>
              <a:t>, or </a:t>
            </a:r>
            <a:r>
              <a:rPr lang="en-US" sz="1600" b="1" dirty="0"/>
              <a:t>Cancel </a:t>
            </a:r>
            <a:r>
              <a:rPr lang="en-US" sz="1600" dirty="0"/>
              <a:t>if you reconsidered.</a:t>
            </a:r>
          </a:p>
          <a:p>
            <a:br>
              <a:rPr lang="en-US" sz="1600" dirty="0"/>
            </a:br>
            <a:r>
              <a:rPr lang="en-US" sz="1600" dirty="0"/>
              <a:t>Please note that you can delete only the documents that are in the </a:t>
            </a:r>
            <a:r>
              <a:rPr lang="en-US" sz="1600" b="1" dirty="0"/>
              <a:t>Draft status. </a:t>
            </a:r>
            <a:r>
              <a:rPr lang="en-US" sz="1600" dirty="0"/>
              <a:t>Other documents can be cancelled.</a:t>
            </a:r>
          </a:p>
          <a:p>
            <a:br>
              <a:rPr lang="en-US" sz="1600" dirty="0"/>
            </a:br>
            <a:r>
              <a:rPr lang="en-US" sz="1600" b="1" dirty="0"/>
              <a:t>Note: Once deleted, you will no longer be able to view or retrieve the document.</a:t>
            </a:r>
            <a:endParaRPr lang="en-US" sz="1600" dirty="0"/>
          </a:p>
          <a:p>
            <a:br>
              <a:rPr lang="en-US" sz="1600" dirty="0"/>
            </a:br>
            <a:endParaRPr lang="en-US" sz="1600" dirty="0"/>
          </a:p>
        </p:txBody>
      </p:sp>
      <p:pic>
        <p:nvPicPr>
          <p:cNvPr id="5" name="Picture 4">
            <a:extLst>
              <a:ext uri="{FF2B5EF4-FFF2-40B4-BE49-F238E27FC236}">
                <a16:creationId xmlns:a16="http://schemas.microsoft.com/office/drawing/2014/main" id="{82B693B1-D26C-4693-876C-275077172857}"/>
              </a:ext>
            </a:extLst>
          </p:cNvPr>
          <p:cNvPicPr>
            <a:picLocks noChangeAspect="1"/>
          </p:cNvPicPr>
          <p:nvPr/>
        </p:nvPicPr>
        <p:blipFill rotWithShape="1">
          <a:blip r:embed="rId3"/>
          <a:srcRect l="1838" r="2177"/>
          <a:stretch/>
        </p:blipFill>
        <p:spPr>
          <a:xfrm>
            <a:off x="484093" y="2367638"/>
            <a:ext cx="6320118" cy="2909575"/>
          </a:xfrm>
          <a:prstGeom prst="rect">
            <a:avLst/>
          </a:prstGeom>
        </p:spPr>
      </p:pic>
      <p:pic>
        <p:nvPicPr>
          <p:cNvPr id="6" name="Picture 5">
            <a:extLst>
              <a:ext uri="{FF2B5EF4-FFF2-40B4-BE49-F238E27FC236}">
                <a16:creationId xmlns:a16="http://schemas.microsoft.com/office/drawing/2014/main" id="{02CB930F-4723-45FD-BCE9-F70A09D4A938}"/>
              </a:ext>
            </a:extLst>
          </p:cNvPr>
          <p:cNvPicPr>
            <a:picLocks noChangeAspect="1"/>
          </p:cNvPicPr>
          <p:nvPr/>
        </p:nvPicPr>
        <p:blipFill>
          <a:blip r:embed="rId4"/>
          <a:stretch>
            <a:fillRect/>
          </a:stretch>
        </p:blipFill>
        <p:spPr>
          <a:xfrm>
            <a:off x="8731311" y="2125165"/>
            <a:ext cx="314565" cy="295306"/>
          </a:xfrm>
          <a:prstGeom prst="rect">
            <a:avLst/>
          </a:prstGeom>
        </p:spPr>
      </p:pic>
      <p:sp>
        <p:nvSpPr>
          <p:cNvPr id="10" name="Arrow: Up 9">
            <a:extLst>
              <a:ext uri="{FF2B5EF4-FFF2-40B4-BE49-F238E27FC236}">
                <a16:creationId xmlns:a16="http://schemas.microsoft.com/office/drawing/2014/main" id="{1816AB4E-8FBB-49F5-9862-C02AAFEC09DC}"/>
              </a:ext>
            </a:extLst>
          </p:cNvPr>
          <p:cNvSpPr/>
          <p:nvPr/>
        </p:nvSpPr>
        <p:spPr>
          <a:xfrm>
            <a:off x="6456510" y="2797943"/>
            <a:ext cx="259976"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4C5D4450-0BFC-4AC5-8646-AF5689097616}"/>
              </a:ext>
            </a:extLst>
          </p:cNvPr>
          <p:cNvSpPr/>
          <p:nvPr/>
        </p:nvSpPr>
        <p:spPr>
          <a:xfrm>
            <a:off x="2441602" y="5088619"/>
            <a:ext cx="259976"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7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Cancelling the Purchase Requisition</a:t>
            </a:r>
          </a:p>
        </p:txBody>
      </p:sp>
      <p:sp>
        <p:nvSpPr>
          <p:cNvPr id="4" name="Rectangle 3">
            <a:extLst>
              <a:ext uri="{FF2B5EF4-FFF2-40B4-BE49-F238E27FC236}">
                <a16:creationId xmlns:a16="http://schemas.microsoft.com/office/drawing/2014/main" id="{728EBEAE-5706-469A-B722-26509CC112CE}"/>
              </a:ext>
            </a:extLst>
          </p:cNvPr>
          <p:cNvSpPr/>
          <p:nvPr/>
        </p:nvSpPr>
        <p:spPr>
          <a:xfrm>
            <a:off x="7673788" y="1496261"/>
            <a:ext cx="4213411" cy="4652556"/>
          </a:xfrm>
          <a:prstGeom prst="rect">
            <a:avLst/>
          </a:prstGeom>
        </p:spPr>
        <p:txBody>
          <a:bodyPr wrap="square">
            <a:spAutoFit/>
          </a:bodyPr>
          <a:lstStyle/>
          <a:p>
            <a:r>
              <a:rPr lang="en-US" dirty="0">
                <a:latin typeface="Inter"/>
              </a:rPr>
              <a:t>If your Purchase Requisition has been approved but a Purchase Order was not created against it, or has been sent back for a revision, the Purchase Requisition can be cancelled. </a:t>
            </a:r>
            <a:br>
              <a:rPr lang="en-US" dirty="0">
                <a:latin typeface="Inter"/>
              </a:rPr>
            </a:br>
            <a:br>
              <a:rPr lang="en-US" dirty="0">
                <a:latin typeface="Inter"/>
              </a:rPr>
            </a:br>
            <a:r>
              <a:rPr lang="en-US" dirty="0">
                <a:latin typeface="Inter"/>
              </a:rPr>
              <a:t>To cancel your requisition, click </a:t>
            </a:r>
            <a:r>
              <a:rPr lang="en-US" b="1" dirty="0">
                <a:latin typeface="Inter"/>
              </a:rPr>
              <a:t>Cancel</a:t>
            </a:r>
            <a:r>
              <a:rPr lang="en-US" dirty="0">
                <a:latin typeface="Inter"/>
              </a:rPr>
              <a:t>. </a:t>
            </a:r>
            <a:br>
              <a:rPr lang="en-US" dirty="0">
                <a:latin typeface="Inter"/>
              </a:rPr>
            </a:br>
            <a:endParaRPr lang="en-US" dirty="0"/>
          </a:p>
          <a:p>
            <a:pPr>
              <a:spcBef>
                <a:spcPts val="1000"/>
              </a:spcBef>
            </a:pPr>
            <a:r>
              <a:rPr lang="en-US" dirty="0">
                <a:latin typeface="Inter"/>
              </a:rPr>
              <a:t>A confirmation box will appear, asking if you are sure you want to cancel the document. Provide a comment, indicate why you are cancelling the document. Click </a:t>
            </a:r>
            <a:r>
              <a:rPr lang="en-US" b="1" dirty="0">
                <a:latin typeface="Inter"/>
              </a:rPr>
              <a:t> Yes </a:t>
            </a:r>
            <a:r>
              <a:rPr lang="en-US" dirty="0">
                <a:latin typeface="Inter"/>
              </a:rPr>
              <a:t>, or </a:t>
            </a:r>
            <a:r>
              <a:rPr lang="en-US" b="1" dirty="0">
                <a:latin typeface="Inter"/>
              </a:rPr>
              <a:t>Cancel </a:t>
            </a:r>
            <a:r>
              <a:rPr lang="en-US" dirty="0">
                <a:latin typeface="Inter"/>
              </a:rPr>
              <a:t>if you reconsidered.</a:t>
            </a:r>
            <a:endParaRPr lang="en-US" dirty="0"/>
          </a:p>
          <a:p>
            <a:br>
              <a:rPr lang="en-US" dirty="0">
                <a:latin typeface="Inter"/>
              </a:rPr>
            </a:br>
            <a:r>
              <a:rPr lang="en-US" b="1" dirty="0">
                <a:latin typeface="Inter"/>
              </a:rPr>
              <a:t>NOTE</a:t>
            </a:r>
            <a:r>
              <a:rPr lang="en-US" dirty="0">
                <a:latin typeface="Inter"/>
              </a:rPr>
              <a:t>: You can cancel the PR only before a Purchase Order has been created from it.</a:t>
            </a:r>
            <a:endParaRPr lang="en-US" dirty="0"/>
          </a:p>
        </p:txBody>
      </p:sp>
      <p:pic>
        <p:nvPicPr>
          <p:cNvPr id="8196" name="Picture 4">
            <a:extLst>
              <a:ext uri="{FF2B5EF4-FFF2-40B4-BE49-F238E27FC236}">
                <a16:creationId xmlns:a16="http://schemas.microsoft.com/office/drawing/2014/main" id="{ED761C82-ED62-4FD5-9DB9-864D9D648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277519"/>
            <a:ext cx="3826870" cy="264715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B750B55C-0AC1-4469-8D18-76274DBF6A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320" y="4114282"/>
            <a:ext cx="3518276" cy="236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12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0CFA292-108E-83A5-82A1-A105F1FA9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65F9B-4209-6463-A0BE-FBA000E7121F}"/>
              </a:ext>
            </a:extLst>
          </p:cNvPr>
          <p:cNvSpPr>
            <a:spLocks noGrp="1"/>
          </p:cNvSpPr>
          <p:nvPr>
            <p:ph type="title"/>
          </p:nvPr>
        </p:nvSpPr>
        <p:spPr>
          <a:xfrm>
            <a:off x="4717306" y="252707"/>
            <a:ext cx="5715801" cy="878639"/>
          </a:xfrm>
        </p:spPr>
        <p:txBody>
          <a:bodyPr/>
          <a:lstStyle/>
          <a:p>
            <a:r>
              <a:rPr lang="en-US" dirty="0">
                <a:solidFill>
                  <a:schemeClr val="bg1"/>
                </a:solidFill>
                <a:latin typeface="Arial" panose="020B0604020202020204" pitchFamily="34" charset="0"/>
                <a:cs typeface="Arial" panose="020B0604020202020204" pitchFamily="34" charset="0"/>
              </a:rPr>
              <a:t>Workflow</a:t>
            </a:r>
          </a:p>
        </p:txBody>
      </p:sp>
      <p:sp>
        <p:nvSpPr>
          <p:cNvPr id="4" name="TextBox 3">
            <a:extLst>
              <a:ext uri="{FF2B5EF4-FFF2-40B4-BE49-F238E27FC236}">
                <a16:creationId xmlns:a16="http://schemas.microsoft.com/office/drawing/2014/main" id="{17F89D68-E21C-D590-917D-81CCF12D5A38}"/>
              </a:ext>
            </a:extLst>
          </p:cNvPr>
          <p:cNvSpPr txBox="1"/>
          <p:nvPr/>
        </p:nvSpPr>
        <p:spPr>
          <a:xfrm>
            <a:off x="1263041" y="1503122"/>
            <a:ext cx="9697232" cy="43736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2">
            <a:extLst>
              <a:ext uri="{FF2B5EF4-FFF2-40B4-BE49-F238E27FC236}">
                <a16:creationId xmlns:a16="http://schemas.microsoft.com/office/drawing/2014/main" id="{47BD61FE-FC18-4FD0-B751-C5538E375AA9}"/>
              </a:ext>
            </a:extLst>
          </p:cNvPr>
          <p:cNvPicPr>
            <a:picLocks noChangeAspect="1"/>
          </p:cNvPicPr>
          <p:nvPr/>
        </p:nvPicPr>
        <p:blipFill>
          <a:blip r:embed="rId3"/>
          <a:stretch>
            <a:fillRect/>
          </a:stretch>
        </p:blipFill>
        <p:spPr>
          <a:xfrm>
            <a:off x="1465244" y="1272167"/>
            <a:ext cx="9202756" cy="5141071"/>
          </a:xfrm>
          <a:prstGeom prst="rect">
            <a:avLst/>
          </a:prstGeom>
        </p:spPr>
      </p:pic>
    </p:spTree>
    <p:extLst>
      <p:ext uri="{BB962C8B-B14F-4D97-AF65-F5344CB8AC3E}">
        <p14:creationId xmlns:p14="http://schemas.microsoft.com/office/powerpoint/2010/main" val="348744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Duplicating the Purchase Requisition</a:t>
            </a:r>
          </a:p>
        </p:txBody>
      </p:sp>
      <p:sp>
        <p:nvSpPr>
          <p:cNvPr id="3" name="Rectangle 2">
            <a:extLst>
              <a:ext uri="{FF2B5EF4-FFF2-40B4-BE49-F238E27FC236}">
                <a16:creationId xmlns:a16="http://schemas.microsoft.com/office/drawing/2014/main" id="{FE1DBC44-5BD2-4033-A663-C016CA7B6FFC}"/>
              </a:ext>
            </a:extLst>
          </p:cNvPr>
          <p:cNvSpPr/>
          <p:nvPr/>
        </p:nvSpPr>
        <p:spPr>
          <a:xfrm>
            <a:off x="1667435" y="1498030"/>
            <a:ext cx="10058399" cy="830997"/>
          </a:xfrm>
          <a:prstGeom prst="rect">
            <a:avLst/>
          </a:prstGeom>
        </p:spPr>
        <p:txBody>
          <a:bodyPr wrap="square">
            <a:spAutoFit/>
          </a:bodyPr>
          <a:lstStyle/>
          <a:p>
            <a:r>
              <a:rPr lang="en-US" sz="1600" dirty="0"/>
              <a:t>If you have a Purchase Requisition that is in the Pending , Approved , or Completed  status, the Purchase Requisition can be “copied” or “duplicated”. Using this functionality, the Purchase Requisition header information and line items will carry over into a new Purchase Requisition.  </a:t>
            </a:r>
          </a:p>
        </p:txBody>
      </p:sp>
      <p:sp>
        <p:nvSpPr>
          <p:cNvPr id="5" name="Rectangle 4">
            <a:extLst>
              <a:ext uri="{FF2B5EF4-FFF2-40B4-BE49-F238E27FC236}">
                <a16:creationId xmlns:a16="http://schemas.microsoft.com/office/drawing/2014/main" id="{6D01F313-0BB4-402B-BEE1-A40C9D5A8771}"/>
              </a:ext>
            </a:extLst>
          </p:cNvPr>
          <p:cNvSpPr/>
          <p:nvPr/>
        </p:nvSpPr>
        <p:spPr>
          <a:xfrm>
            <a:off x="1667435" y="2706050"/>
            <a:ext cx="6096000" cy="2554545"/>
          </a:xfrm>
          <a:prstGeom prst="rect">
            <a:avLst/>
          </a:prstGeom>
        </p:spPr>
        <p:txBody>
          <a:bodyPr>
            <a:spAutoFit/>
          </a:bodyPr>
          <a:lstStyle/>
          <a:p>
            <a:r>
              <a:rPr lang="en-US" sz="1600" dirty="0"/>
              <a:t>To duplicate a requisition, click </a:t>
            </a:r>
            <a:r>
              <a:rPr lang="en-US" sz="1600" b="1" dirty="0"/>
              <a:t>Repeat</a:t>
            </a:r>
            <a:r>
              <a:rPr lang="en-US" sz="1600" dirty="0"/>
              <a:t>.</a:t>
            </a:r>
          </a:p>
          <a:p>
            <a:br>
              <a:rPr lang="en-US" sz="1600" dirty="0"/>
            </a:br>
            <a:r>
              <a:rPr lang="en-US" sz="1600" dirty="0"/>
              <a:t>You will need to enter a new Delivery Date </a:t>
            </a:r>
          </a:p>
          <a:p>
            <a:r>
              <a:rPr lang="en-US" sz="1600" dirty="0"/>
              <a:t>on the header form screen.</a:t>
            </a:r>
          </a:p>
          <a:p>
            <a:br>
              <a:rPr lang="en-US" sz="1600" dirty="0"/>
            </a:br>
            <a:r>
              <a:rPr lang="en-US" sz="1600" dirty="0"/>
              <a:t>Click on </a:t>
            </a:r>
            <a:r>
              <a:rPr lang="en-US" sz="1600" b="1" dirty="0"/>
              <a:t>Create</a:t>
            </a:r>
            <a:r>
              <a:rPr lang="en-US" sz="1600" dirty="0"/>
              <a:t> to generate a new Purchase</a:t>
            </a:r>
          </a:p>
          <a:p>
            <a:r>
              <a:rPr lang="en-US" sz="1600" dirty="0"/>
              <a:t>Requisition with a new PR number.  </a:t>
            </a:r>
          </a:p>
          <a:p>
            <a:br>
              <a:rPr lang="en-US" sz="1600" dirty="0"/>
            </a:br>
            <a:r>
              <a:rPr lang="en-US" sz="1600" dirty="0"/>
              <a:t>If no other changes are needed, click </a:t>
            </a:r>
          </a:p>
          <a:p>
            <a:r>
              <a:rPr lang="en-US" sz="1600" b="1" dirty="0"/>
              <a:t>Confirm</a:t>
            </a:r>
            <a:r>
              <a:rPr lang="en-US" sz="1600" dirty="0"/>
              <a:t>.</a:t>
            </a:r>
          </a:p>
        </p:txBody>
      </p:sp>
      <p:pic>
        <p:nvPicPr>
          <p:cNvPr id="6" name="Picture 5">
            <a:extLst>
              <a:ext uri="{FF2B5EF4-FFF2-40B4-BE49-F238E27FC236}">
                <a16:creationId xmlns:a16="http://schemas.microsoft.com/office/drawing/2014/main" id="{D9476658-9E7D-452B-A1C3-8F6C0825E589}"/>
              </a:ext>
            </a:extLst>
          </p:cNvPr>
          <p:cNvPicPr>
            <a:picLocks noChangeAspect="1"/>
          </p:cNvPicPr>
          <p:nvPr/>
        </p:nvPicPr>
        <p:blipFill>
          <a:blip r:embed="rId3"/>
          <a:stretch>
            <a:fillRect/>
          </a:stretch>
        </p:blipFill>
        <p:spPr>
          <a:xfrm>
            <a:off x="5657562" y="2421078"/>
            <a:ext cx="6068272" cy="3324689"/>
          </a:xfrm>
          <a:prstGeom prst="rect">
            <a:avLst/>
          </a:prstGeom>
        </p:spPr>
      </p:pic>
      <p:sp>
        <p:nvSpPr>
          <p:cNvPr id="9" name="Arrow: Up 8">
            <a:extLst>
              <a:ext uri="{FF2B5EF4-FFF2-40B4-BE49-F238E27FC236}">
                <a16:creationId xmlns:a16="http://schemas.microsoft.com/office/drawing/2014/main" id="{C58995AB-359C-4322-B89E-09A7DB193851}"/>
              </a:ext>
            </a:extLst>
          </p:cNvPr>
          <p:cNvSpPr/>
          <p:nvPr/>
        </p:nvSpPr>
        <p:spPr>
          <a:xfrm rot="16200000">
            <a:off x="11128402" y="3328898"/>
            <a:ext cx="259976"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85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Revising the Purchase Requisition</a:t>
            </a:r>
          </a:p>
        </p:txBody>
      </p:sp>
      <p:sp>
        <p:nvSpPr>
          <p:cNvPr id="3" name="Rectangle 2">
            <a:extLst>
              <a:ext uri="{FF2B5EF4-FFF2-40B4-BE49-F238E27FC236}">
                <a16:creationId xmlns:a16="http://schemas.microsoft.com/office/drawing/2014/main" id="{C92011F6-EBCB-4064-8C1F-EABC00B9FF32}"/>
              </a:ext>
            </a:extLst>
          </p:cNvPr>
          <p:cNvSpPr/>
          <p:nvPr/>
        </p:nvSpPr>
        <p:spPr>
          <a:xfrm>
            <a:off x="1044388" y="1645094"/>
            <a:ext cx="10103223" cy="3046988"/>
          </a:xfrm>
          <a:prstGeom prst="rect">
            <a:avLst/>
          </a:prstGeom>
        </p:spPr>
        <p:txBody>
          <a:bodyPr wrap="square">
            <a:spAutoFit/>
          </a:bodyPr>
          <a:lstStyle/>
          <a:p>
            <a:r>
              <a:rPr lang="en-US" sz="1600" dirty="0"/>
              <a:t>If you need to change something in your requisition after it is submitted (change the items, quantities, etc.) use the  Revise  button to be able to edit the document. </a:t>
            </a:r>
          </a:p>
          <a:p>
            <a:br>
              <a:rPr lang="en-US" sz="1600" dirty="0"/>
            </a:br>
            <a:r>
              <a:rPr lang="en-US" sz="1600" dirty="0"/>
              <a:t>The confirmation box will appear,</a:t>
            </a:r>
          </a:p>
          <a:p>
            <a:r>
              <a:rPr lang="en-US" sz="1600" dirty="0"/>
              <a:t>asking you if you’re sure that you’d</a:t>
            </a:r>
          </a:p>
          <a:p>
            <a:r>
              <a:rPr lang="en-US" sz="1600" dirty="0"/>
              <a:t>like to revise the document. Click</a:t>
            </a:r>
          </a:p>
          <a:p>
            <a:r>
              <a:rPr lang="en-US" sz="1600" b="1" dirty="0"/>
              <a:t> Yes </a:t>
            </a:r>
            <a:r>
              <a:rPr lang="en-US" sz="1600" dirty="0"/>
              <a:t>, or </a:t>
            </a:r>
            <a:r>
              <a:rPr lang="en-US" sz="1600" b="1" dirty="0"/>
              <a:t>Cancel </a:t>
            </a:r>
            <a:r>
              <a:rPr lang="en-US" sz="1600" dirty="0"/>
              <a:t>if you reconsidered.</a:t>
            </a:r>
          </a:p>
          <a:p>
            <a:br>
              <a:rPr lang="en-US" sz="1600" dirty="0"/>
            </a:br>
            <a:r>
              <a:rPr lang="en-US" sz="1600" dirty="0"/>
              <a:t>If you need to check any changes </a:t>
            </a:r>
          </a:p>
          <a:p>
            <a:r>
              <a:rPr lang="en-US" sz="1600" dirty="0"/>
              <a:t>that may have happened to your </a:t>
            </a:r>
          </a:p>
          <a:p>
            <a:r>
              <a:rPr lang="en-US" sz="1600" dirty="0"/>
              <a:t>requisition, you can check it </a:t>
            </a:r>
          </a:p>
          <a:p>
            <a:r>
              <a:rPr lang="en-US" sz="1600" dirty="0"/>
              <a:t>through </a:t>
            </a:r>
            <a:r>
              <a:rPr lang="en-US" sz="1600" b="1" dirty="0"/>
              <a:t>Revision History.</a:t>
            </a:r>
            <a:endParaRPr lang="en-US" sz="1600" dirty="0"/>
          </a:p>
        </p:txBody>
      </p:sp>
      <p:pic>
        <p:nvPicPr>
          <p:cNvPr id="4" name="Picture 3">
            <a:extLst>
              <a:ext uri="{FF2B5EF4-FFF2-40B4-BE49-F238E27FC236}">
                <a16:creationId xmlns:a16="http://schemas.microsoft.com/office/drawing/2014/main" id="{2CF93E08-B4AC-44FB-91DF-326E00C7DA60}"/>
              </a:ext>
            </a:extLst>
          </p:cNvPr>
          <p:cNvPicPr>
            <a:picLocks noChangeAspect="1"/>
          </p:cNvPicPr>
          <p:nvPr/>
        </p:nvPicPr>
        <p:blipFill>
          <a:blip r:embed="rId3"/>
          <a:stretch>
            <a:fillRect/>
          </a:stretch>
        </p:blipFill>
        <p:spPr>
          <a:xfrm>
            <a:off x="4267200" y="2379429"/>
            <a:ext cx="7404847" cy="3148486"/>
          </a:xfrm>
          <a:prstGeom prst="rect">
            <a:avLst/>
          </a:prstGeom>
        </p:spPr>
      </p:pic>
      <p:sp>
        <p:nvSpPr>
          <p:cNvPr id="5" name="Arrow: Up 4">
            <a:extLst>
              <a:ext uri="{FF2B5EF4-FFF2-40B4-BE49-F238E27FC236}">
                <a16:creationId xmlns:a16="http://schemas.microsoft.com/office/drawing/2014/main" id="{DABD2101-D214-4197-A14F-CF95558793C1}"/>
              </a:ext>
            </a:extLst>
          </p:cNvPr>
          <p:cNvSpPr/>
          <p:nvPr/>
        </p:nvSpPr>
        <p:spPr>
          <a:xfrm>
            <a:off x="11147611" y="2648635"/>
            <a:ext cx="218516"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54653454-F6F7-4BC2-98CD-8EE82B119DC5}"/>
              </a:ext>
            </a:extLst>
          </p:cNvPr>
          <p:cNvSpPr/>
          <p:nvPr/>
        </p:nvSpPr>
        <p:spPr>
          <a:xfrm>
            <a:off x="8537602" y="4387398"/>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37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Purchase Requisition Revision History</a:t>
            </a:r>
          </a:p>
        </p:txBody>
      </p:sp>
      <p:sp>
        <p:nvSpPr>
          <p:cNvPr id="3" name="Rectangle 2">
            <a:extLst>
              <a:ext uri="{FF2B5EF4-FFF2-40B4-BE49-F238E27FC236}">
                <a16:creationId xmlns:a16="http://schemas.microsoft.com/office/drawing/2014/main" id="{6B64F0DF-46CD-4A17-938F-6E879F7F31A4}"/>
              </a:ext>
            </a:extLst>
          </p:cNvPr>
          <p:cNvSpPr/>
          <p:nvPr/>
        </p:nvSpPr>
        <p:spPr>
          <a:xfrm>
            <a:off x="578784" y="1364331"/>
            <a:ext cx="11410950" cy="2811026"/>
          </a:xfrm>
          <a:prstGeom prst="rect">
            <a:avLst/>
          </a:prstGeom>
        </p:spPr>
        <p:txBody>
          <a:bodyPr wrap="square">
            <a:spAutoFit/>
          </a:bodyPr>
          <a:lstStyle/>
          <a:p>
            <a:r>
              <a:rPr lang="en-US" sz="1600" dirty="0"/>
              <a:t>Precoro has the capability to provide an audit trail of all changes to the Purchase Requisition.  </a:t>
            </a:r>
          </a:p>
          <a:p>
            <a:pPr>
              <a:spcBef>
                <a:spcPts val="1000"/>
              </a:spcBef>
            </a:pPr>
            <a:r>
              <a:rPr lang="en-US" sz="1600" b="1" dirty="0"/>
              <a:t>To view revision changes: </a:t>
            </a:r>
            <a:endParaRPr lang="en-US" sz="1600" dirty="0"/>
          </a:p>
          <a:p>
            <a:pPr fontAlgn="base">
              <a:spcBef>
                <a:spcPts val="1000"/>
              </a:spcBef>
              <a:buFont typeface="+mj-lt"/>
              <a:buAutoNum type="arabicPeriod"/>
            </a:pPr>
            <a:r>
              <a:rPr lang="en-US" sz="1600" dirty="0"/>
              <a:t> Navigate to the Purchase Requisition you wish to see the revision history.</a:t>
            </a:r>
          </a:p>
          <a:p>
            <a:pPr fontAlgn="base"/>
            <a:endParaRPr lang="en-US" sz="1600" dirty="0"/>
          </a:p>
          <a:p>
            <a:pPr fontAlgn="base"/>
            <a:r>
              <a:rPr lang="en-US" sz="1600" dirty="0"/>
              <a:t>2. Click on “Revision History” from the right side of the screen. This will bring up all the changes to the Purchase Requisition.</a:t>
            </a:r>
          </a:p>
          <a:p>
            <a:pPr fontAlgn="base"/>
            <a:endParaRPr lang="en-US" sz="1600" dirty="0"/>
          </a:p>
          <a:p>
            <a:pPr fontAlgn="base"/>
            <a:r>
              <a:rPr lang="en-US" sz="1600" dirty="0"/>
              <a:t>3. Click on  Show , located on the far right side of the screen to view revision details. The PR page will appear.  You can click “Show Changes Only” to see what has changed.</a:t>
            </a:r>
          </a:p>
          <a:p>
            <a:pPr fontAlgn="base"/>
            <a:endParaRPr lang="en-US" sz="1600" dirty="0"/>
          </a:p>
          <a:p>
            <a:r>
              <a:rPr lang="en-US" sz="1600" dirty="0"/>
              <a:t>If you wish to compare 2 revisions, that can be done by clicking the boxes to the left of the revision # and selecting  Compare Revisions .</a:t>
            </a:r>
          </a:p>
        </p:txBody>
      </p:sp>
      <p:pic>
        <p:nvPicPr>
          <p:cNvPr id="4" name="Picture 3">
            <a:extLst>
              <a:ext uri="{FF2B5EF4-FFF2-40B4-BE49-F238E27FC236}">
                <a16:creationId xmlns:a16="http://schemas.microsoft.com/office/drawing/2014/main" id="{A909B988-AB5E-4C80-B9B8-A63F6389B906}"/>
              </a:ext>
            </a:extLst>
          </p:cNvPr>
          <p:cNvPicPr>
            <a:picLocks noChangeAspect="1"/>
          </p:cNvPicPr>
          <p:nvPr/>
        </p:nvPicPr>
        <p:blipFill>
          <a:blip r:embed="rId3"/>
          <a:stretch>
            <a:fillRect/>
          </a:stretch>
        </p:blipFill>
        <p:spPr>
          <a:xfrm>
            <a:off x="2384613" y="4175357"/>
            <a:ext cx="6893858" cy="2483788"/>
          </a:xfrm>
          <a:prstGeom prst="rect">
            <a:avLst/>
          </a:prstGeom>
        </p:spPr>
      </p:pic>
    </p:spTree>
    <p:extLst>
      <p:ext uri="{BB962C8B-B14F-4D97-AF65-F5344CB8AC3E}">
        <p14:creationId xmlns:p14="http://schemas.microsoft.com/office/powerpoint/2010/main" val="283827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fontScale="90000"/>
          </a:bodyPr>
          <a:lstStyle/>
          <a:p>
            <a:pPr algn="ctr"/>
            <a:r>
              <a:rPr lang="en-US" dirty="0">
                <a:solidFill>
                  <a:schemeClr val="bg1"/>
                </a:solidFill>
                <a:latin typeface="Arial" panose="020B0604020202020204" pitchFamily="34" charset="0"/>
                <a:cs typeface="Arial" panose="020B0604020202020204" pitchFamily="34" charset="0"/>
              </a:rPr>
              <a:t>Creating a Punchout Purchase Requisition</a:t>
            </a:r>
          </a:p>
        </p:txBody>
      </p:sp>
      <p:sp>
        <p:nvSpPr>
          <p:cNvPr id="3" name="Rectangle 2">
            <a:extLst>
              <a:ext uri="{FF2B5EF4-FFF2-40B4-BE49-F238E27FC236}">
                <a16:creationId xmlns:a16="http://schemas.microsoft.com/office/drawing/2014/main" id="{9E34385B-EFB7-498C-BF66-83021B2C5CAA}"/>
              </a:ext>
            </a:extLst>
          </p:cNvPr>
          <p:cNvSpPr/>
          <p:nvPr/>
        </p:nvSpPr>
        <p:spPr>
          <a:xfrm>
            <a:off x="5660651" y="1780061"/>
            <a:ext cx="6096000" cy="2159566"/>
          </a:xfrm>
          <a:prstGeom prst="rect">
            <a:avLst/>
          </a:prstGeom>
        </p:spPr>
        <p:txBody>
          <a:bodyPr>
            <a:spAutoFit/>
          </a:bodyPr>
          <a:lstStyle/>
          <a:p>
            <a:r>
              <a:rPr lang="en-US" b="1" dirty="0"/>
              <a:t>If you need an item from the Marketplace:</a:t>
            </a:r>
            <a:endParaRPr lang="en-US" dirty="0"/>
          </a:p>
          <a:p>
            <a:pPr fontAlgn="base">
              <a:spcBef>
                <a:spcPts val="1000"/>
              </a:spcBef>
              <a:buFont typeface="+mj-lt"/>
              <a:buAutoNum type="arabicPeriod"/>
            </a:pPr>
            <a:r>
              <a:rPr lang="en-US" dirty="0"/>
              <a:t>On the left-side menu, select the </a:t>
            </a:r>
            <a:r>
              <a:rPr lang="en-US" b="1" dirty="0"/>
              <a:t>Purchase Requisition</a:t>
            </a:r>
            <a:r>
              <a:rPr lang="en-US" dirty="0"/>
              <a:t> module.</a:t>
            </a:r>
          </a:p>
          <a:p>
            <a:pPr fontAlgn="base">
              <a:buFont typeface="+mj-lt"/>
              <a:buAutoNum type="arabicPeriod"/>
            </a:pPr>
            <a:r>
              <a:rPr lang="en-US" dirty="0"/>
              <a:t>Click </a:t>
            </a:r>
            <a:r>
              <a:rPr lang="en-US" b="1" dirty="0"/>
              <a:t>Request from Marketplace</a:t>
            </a:r>
            <a:r>
              <a:rPr lang="en-US" dirty="0"/>
              <a:t> button.</a:t>
            </a:r>
          </a:p>
          <a:p>
            <a:pPr fontAlgn="base">
              <a:buFont typeface="+mj-lt"/>
              <a:buAutoNum type="arabicPeriod"/>
            </a:pPr>
            <a:r>
              <a:rPr lang="en-US" dirty="0"/>
              <a:t>Select the preferred vendor for this request and hit Create.</a:t>
            </a:r>
          </a:p>
          <a:p>
            <a:pPr fontAlgn="base">
              <a:buFont typeface="+mj-lt"/>
              <a:buAutoNum type="arabicPeriod"/>
            </a:pPr>
            <a:r>
              <a:rPr lang="en-US" dirty="0"/>
              <a:t>This action will bring you to the PR form you have to fill out prior to transferring to the catalog of the selected marketplace.</a:t>
            </a:r>
          </a:p>
        </p:txBody>
      </p:sp>
      <p:pic>
        <p:nvPicPr>
          <p:cNvPr id="4" name="Picture 3">
            <a:extLst>
              <a:ext uri="{FF2B5EF4-FFF2-40B4-BE49-F238E27FC236}">
                <a16:creationId xmlns:a16="http://schemas.microsoft.com/office/drawing/2014/main" id="{9964D34E-378F-46E4-82AD-FD2321803B8B}"/>
              </a:ext>
            </a:extLst>
          </p:cNvPr>
          <p:cNvPicPr>
            <a:picLocks noChangeAspect="1"/>
          </p:cNvPicPr>
          <p:nvPr/>
        </p:nvPicPr>
        <p:blipFill>
          <a:blip r:embed="rId3"/>
          <a:stretch>
            <a:fillRect/>
          </a:stretch>
        </p:blipFill>
        <p:spPr>
          <a:xfrm>
            <a:off x="528919" y="4754951"/>
            <a:ext cx="9601200" cy="1196883"/>
          </a:xfrm>
          <a:prstGeom prst="rect">
            <a:avLst/>
          </a:prstGeom>
        </p:spPr>
      </p:pic>
      <p:sp>
        <p:nvSpPr>
          <p:cNvPr id="5" name="Arrow: Up 4">
            <a:extLst>
              <a:ext uri="{FF2B5EF4-FFF2-40B4-BE49-F238E27FC236}">
                <a16:creationId xmlns:a16="http://schemas.microsoft.com/office/drawing/2014/main" id="{44D3A20B-6BED-4D75-B78D-42A0EB8A1E5B}"/>
              </a:ext>
            </a:extLst>
          </p:cNvPr>
          <p:cNvSpPr/>
          <p:nvPr/>
        </p:nvSpPr>
        <p:spPr>
          <a:xfrm>
            <a:off x="7963861" y="5283869"/>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F16120-E565-418E-8468-CBCC8B82BEDE}"/>
              </a:ext>
            </a:extLst>
          </p:cNvPr>
          <p:cNvPicPr>
            <a:picLocks noChangeAspect="1"/>
          </p:cNvPicPr>
          <p:nvPr/>
        </p:nvPicPr>
        <p:blipFill>
          <a:blip r:embed="rId4"/>
          <a:stretch>
            <a:fillRect/>
          </a:stretch>
        </p:blipFill>
        <p:spPr>
          <a:xfrm>
            <a:off x="435349" y="1537776"/>
            <a:ext cx="4541372" cy="2473599"/>
          </a:xfrm>
          <a:prstGeom prst="rect">
            <a:avLst/>
          </a:prstGeom>
        </p:spPr>
      </p:pic>
      <p:cxnSp>
        <p:nvCxnSpPr>
          <p:cNvPr id="10" name="Straight Arrow Connector 9">
            <a:extLst>
              <a:ext uri="{FF2B5EF4-FFF2-40B4-BE49-F238E27FC236}">
                <a16:creationId xmlns:a16="http://schemas.microsoft.com/office/drawing/2014/main" id="{CFD2898B-F2CD-4605-9097-DFE43704249D}"/>
              </a:ext>
            </a:extLst>
          </p:cNvPr>
          <p:cNvCxnSpPr/>
          <p:nvPr/>
        </p:nvCxnSpPr>
        <p:spPr>
          <a:xfrm flipH="1" flipV="1">
            <a:off x="3092824" y="4199386"/>
            <a:ext cx="1295401" cy="3675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28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fontScale="90000"/>
          </a:bodyPr>
          <a:lstStyle/>
          <a:p>
            <a:pPr algn="ctr"/>
            <a:r>
              <a:rPr lang="en-US" dirty="0">
                <a:solidFill>
                  <a:schemeClr val="bg1"/>
                </a:solidFill>
                <a:latin typeface="Arial" panose="020B0604020202020204" pitchFamily="34" charset="0"/>
                <a:cs typeface="Arial" panose="020B0604020202020204" pitchFamily="34" charset="0"/>
              </a:rPr>
              <a:t>Creating a Punchout Purchase Requisition (Continued)</a:t>
            </a:r>
          </a:p>
        </p:txBody>
      </p:sp>
      <p:sp>
        <p:nvSpPr>
          <p:cNvPr id="3" name="Rectangle 2">
            <a:extLst>
              <a:ext uri="{FF2B5EF4-FFF2-40B4-BE49-F238E27FC236}">
                <a16:creationId xmlns:a16="http://schemas.microsoft.com/office/drawing/2014/main" id="{DB81AF8A-E0D5-4E28-A505-F876D0794D6A}"/>
              </a:ext>
            </a:extLst>
          </p:cNvPr>
          <p:cNvSpPr/>
          <p:nvPr/>
        </p:nvSpPr>
        <p:spPr>
          <a:xfrm>
            <a:off x="5705475" y="2203120"/>
            <a:ext cx="6096000" cy="3693319"/>
          </a:xfrm>
          <a:prstGeom prst="rect">
            <a:avLst/>
          </a:prstGeom>
        </p:spPr>
        <p:txBody>
          <a:bodyPr>
            <a:spAutoFit/>
          </a:bodyPr>
          <a:lstStyle/>
          <a:p>
            <a:r>
              <a:rPr lang="en-US" dirty="0"/>
              <a:t>Once the header is complete. Precoro will take you to the marketplace for you to add everything into your cart. After you hit submit it will redirect you back to the Purchase Requisition to finish completing the document. </a:t>
            </a:r>
          </a:p>
          <a:p>
            <a:endParaRPr lang="en-US" dirty="0"/>
          </a:p>
          <a:p>
            <a:r>
              <a:rPr lang="en-US" dirty="0"/>
              <a:t>Once approved, the PRs from Marketplaces automatically get created as a PO, and the buyer has to review the document, implement the necessary changes, and confirm it. </a:t>
            </a:r>
          </a:p>
          <a:p>
            <a:br>
              <a:rPr lang="en-US" dirty="0"/>
            </a:br>
            <a:r>
              <a:rPr lang="en-US" dirty="0"/>
              <a:t>This way, the order will be directed to the marketplace and automatically placed there.</a:t>
            </a:r>
          </a:p>
          <a:p>
            <a:br>
              <a:rPr lang="en-US" dirty="0"/>
            </a:br>
            <a:endParaRPr lang="en-US" dirty="0"/>
          </a:p>
        </p:txBody>
      </p:sp>
      <p:pic>
        <p:nvPicPr>
          <p:cNvPr id="1026" name="Picture 2">
            <a:extLst>
              <a:ext uri="{FF2B5EF4-FFF2-40B4-BE49-F238E27FC236}">
                <a16:creationId xmlns:a16="http://schemas.microsoft.com/office/drawing/2014/main" id="{D1A0DEAF-4170-4330-AD7E-5A7339F627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03" y="2366671"/>
            <a:ext cx="4960003" cy="287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2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FAQ: Incorrect Punchout Order</a:t>
            </a:r>
          </a:p>
        </p:txBody>
      </p:sp>
      <p:sp>
        <p:nvSpPr>
          <p:cNvPr id="3" name="Rectangle 2">
            <a:extLst>
              <a:ext uri="{FF2B5EF4-FFF2-40B4-BE49-F238E27FC236}">
                <a16:creationId xmlns:a16="http://schemas.microsoft.com/office/drawing/2014/main" id="{A57D28F6-5C05-440C-ADF8-3B485EA7358C}"/>
              </a:ext>
            </a:extLst>
          </p:cNvPr>
          <p:cNvSpPr/>
          <p:nvPr/>
        </p:nvSpPr>
        <p:spPr>
          <a:xfrm>
            <a:off x="2070847" y="1851282"/>
            <a:ext cx="8615082" cy="3970318"/>
          </a:xfrm>
          <a:prstGeom prst="rect">
            <a:avLst/>
          </a:prstGeom>
        </p:spPr>
        <p:txBody>
          <a:bodyPr wrap="square">
            <a:spAutoFit/>
          </a:bodyPr>
          <a:lstStyle/>
          <a:p>
            <a:pPr marL="158750" algn="ctr"/>
            <a:r>
              <a:rPr lang="en-US" b="1" dirty="0"/>
              <a:t>I accidentally ordered wrong items through the punch-out. I don't need them – how do I reflect this in Precoro?</a:t>
            </a:r>
          </a:p>
          <a:p>
            <a:pPr marL="158750"/>
            <a:endParaRPr lang="en-US" dirty="0"/>
          </a:p>
          <a:p>
            <a:pPr marL="158750"/>
            <a:endParaRPr lang="en-US" dirty="0"/>
          </a:p>
          <a:p>
            <a:pPr fontAlgn="base">
              <a:buFont typeface="+mj-lt"/>
              <a:buAutoNum type="arabicPeriod"/>
            </a:pPr>
            <a:r>
              <a:rPr lang="en-US" b="1" dirty="0"/>
              <a:t> (Outside Precoro) </a:t>
            </a:r>
            <a:r>
              <a:rPr lang="en-US" dirty="0"/>
              <a:t>In case the wrong items were ordered and received, contact the supplier and arrange for the order cancellation.</a:t>
            </a:r>
          </a:p>
          <a:p>
            <a:pPr fontAlgn="base">
              <a:buFont typeface="+mj-lt"/>
              <a:buAutoNum type="arabicPeriod"/>
            </a:pPr>
            <a:endParaRPr lang="en-US" b="1" dirty="0"/>
          </a:p>
          <a:p>
            <a:pPr fontAlgn="base">
              <a:buFont typeface="+mj-lt"/>
              <a:buAutoNum type="arabicPeriod"/>
            </a:pPr>
            <a:r>
              <a:rPr lang="en-US" b="1" dirty="0"/>
              <a:t> Request the Buyer to Cancel the PO in Precoro. Then, Cancel </a:t>
            </a:r>
            <a:r>
              <a:rPr lang="en-US" dirty="0"/>
              <a:t>the PR in Precoro.</a:t>
            </a:r>
          </a:p>
          <a:p>
            <a:pPr fontAlgn="base">
              <a:buFont typeface="+mj-lt"/>
              <a:buAutoNum type="arabicPeriod"/>
            </a:pPr>
            <a:endParaRPr lang="en-US" b="1" dirty="0"/>
          </a:p>
          <a:p>
            <a:pPr fontAlgn="base">
              <a:buFont typeface="+mj-lt"/>
              <a:buAutoNum type="arabicPeriod"/>
            </a:pPr>
            <a:r>
              <a:rPr lang="en-US" dirty="0"/>
              <a:t> Create a new punch-out Requisition with proper items. The PR has to be approved.</a:t>
            </a:r>
          </a:p>
          <a:p>
            <a:pPr fontAlgn="base">
              <a:buFont typeface="+mj-lt"/>
              <a:buAutoNum type="arabicPeriod"/>
            </a:pPr>
            <a:endParaRPr lang="en-US" dirty="0"/>
          </a:p>
          <a:p>
            <a:pPr fontAlgn="base">
              <a:buFont typeface="+mj-lt"/>
              <a:buAutoNum type="arabicPeriod"/>
            </a:pPr>
            <a:r>
              <a:rPr lang="en-US" dirty="0"/>
              <a:t> The Buyer has to confirm the punchout PO.</a:t>
            </a:r>
          </a:p>
          <a:p>
            <a:pPr fontAlgn="base">
              <a:buFont typeface="+mj-lt"/>
              <a:buAutoNum type="arabicPeriod"/>
            </a:pPr>
            <a:endParaRPr lang="en-US" dirty="0"/>
          </a:p>
          <a:p>
            <a:pPr fontAlgn="base">
              <a:buFont typeface="+mj-lt"/>
              <a:buAutoNum type="arabicPeriod"/>
            </a:pPr>
            <a:r>
              <a:rPr lang="en-US" dirty="0"/>
              <a:t> Await for the delivery – once it happens, add the Receipt to the PO.</a:t>
            </a:r>
          </a:p>
        </p:txBody>
      </p:sp>
    </p:spTree>
    <p:extLst>
      <p:ext uri="{BB962C8B-B14F-4D97-AF65-F5344CB8AC3E}">
        <p14:creationId xmlns:p14="http://schemas.microsoft.com/office/powerpoint/2010/main" val="63821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fontScale="90000"/>
          </a:bodyPr>
          <a:lstStyle/>
          <a:p>
            <a:pPr algn="ctr"/>
            <a:r>
              <a:rPr lang="en-US" dirty="0">
                <a:solidFill>
                  <a:schemeClr val="bg1"/>
                </a:solidFill>
                <a:latin typeface="Arial" panose="020B0604020202020204" pitchFamily="34" charset="0"/>
                <a:cs typeface="Arial" panose="020B0604020202020204" pitchFamily="34" charset="0"/>
              </a:rPr>
              <a:t>Tracking Purchase Requisitions by Status</a:t>
            </a:r>
          </a:p>
        </p:txBody>
      </p:sp>
      <p:sp>
        <p:nvSpPr>
          <p:cNvPr id="3" name="Rectangle 2">
            <a:extLst>
              <a:ext uri="{FF2B5EF4-FFF2-40B4-BE49-F238E27FC236}">
                <a16:creationId xmlns:a16="http://schemas.microsoft.com/office/drawing/2014/main" id="{25D6B805-7B30-4E4D-8B01-5E2852E63B73}"/>
              </a:ext>
            </a:extLst>
          </p:cNvPr>
          <p:cNvSpPr/>
          <p:nvPr/>
        </p:nvSpPr>
        <p:spPr>
          <a:xfrm>
            <a:off x="1066800" y="2527327"/>
            <a:ext cx="6096000" cy="3416320"/>
          </a:xfrm>
          <a:prstGeom prst="rect">
            <a:avLst/>
          </a:prstGeom>
        </p:spPr>
        <p:txBody>
          <a:bodyPr>
            <a:spAutoFit/>
          </a:bodyPr>
          <a:lstStyle/>
          <a:p>
            <a:pPr>
              <a:spcBef>
                <a:spcPts val="1000"/>
              </a:spcBef>
            </a:pPr>
            <a:r>
              <a:rPr lang="en-US" dirty="0">
                <a:solidFill>
                  <a:schemeClr val="bg1">
                    <a:lumMod val="50000"/>
                  </a:schemeClr>
                </a:solidFill>
              </a:rPr>
              <a:t>Draft</a:t>
            </a:r>
            <a:r>
              <a:rPr lang="en-US" dirty="0"/>
              <a:t> - means your document has been created, </a:t>
            </a:r>
            <a:br>
              <a:rPr lang="en-US" dirty="0"/>
            </a:br>
            <a:r>
              <a:rPr lang="en-US" dirty="0"/>
              <a:t>but not yet submitted and not sent for approval/purchasing. At this stage you can easily make changes to the document and delete it without capturing it in the system.</a:t>
            </a:r>
            <a:br>
              <a:rPr lang="en-US" dirty="0"/>
            </a:br>
            <a:endParaRPr lang="en-US" dirty="0"/>
          </a:p>
          <a:p>
            <a:r>
              <a:rPr lang="en-US" dirty="0">
                <a:solidFill>
                  <a:schemeClr val="accent2">
                    <a:lumMod val="75000"/>
                  </a:schemeClr>
                </a:solidFill>
              </a:rPr>
              <a:t>Pending</a:t>
            </a:r>
            <a:r>
              <a:rPr lang="en-US" dirty="0"/>
              <a:t> - appears once you have confirmed the document. It means, that the document is waiting for the approval from your management.</a:t>
            </a:r>
            <a:br>
              <a:rPr lang="en-US" dirty="0"/>
            </a:br>
            <a:endParaRPr lang="en-US" dirty="0"/>
          </a:p>
          <a:p>
            <a:r>
              <a:rPr lang="en-US" dirty="0">
                <a:solidFill>
                  <a:schemeClr val="accent2">
                    <a:lumMod val="75000"/>
                  </a:schemeClr>
                </a:solidFill>
              </a:rPr>
              <a:t>In Revision </a:t>
            </a:r>
            <a:r>
              <a:rPr lang="en-US" dirty="0"/>
              <a:t>- appears when the requestor or approver revises the document on their own; or when an approver sends the document to the requestor to make changes to it.</a:t>
            </a:r>
          </a:p>
        </p:txBody>
      </p:sp>
      <p:sp>
        <p:nvSpPr>
          <p:cNvPr id="4" name="Rectangle 3">
            <a:extLst>
              <a:ext uri="{FF2B5EF4-FFF2-40B4-BE49-F238E27FC236}">
                <a16:creationId xmlns:a16="http://schemas.microsoft.com/office/drawing/2014/main" id="{E1219956-0DEF-4D8A-8BC7-E0A9373D86A7}"/>
              </a:ext>
            </a:extLst>
          </p:cNvPr>
          <p:cNvSpPr/>
          <p:nvPr/>
        </p:nvSpPr>
        <p:spPr>
          <a:xfrm>
            <a:off x="7256369" y="2492328"/>
            <a:ext cx="4236384" cy="3693319"/>
          </a:xfrm>
          <a:prstGeom prst="rect">
            <a:avLst/>
          </a:prstGeom>
        </p:spPr>
        <p:txBody>
          <a:bodyPr wrap="square">
            <a:spAutoFit/>
          </a:bodyPr>
          <a:lstStyle/>
          <a:p>
            <a:r>
              <a:rPr lang="en-US" dirty="0">
                <a:solidFill>
                  <a:srgbClr val="9B0719"/>
                </a:solidFill>
              </a:rPr>
              <a:t> Rejected </a:t>
            </a:r>
            <a:r>
              <a:rPr lang="en-US" dirty="0"/>
              <a:t> - your document was not approved and will therefore not be purchased.</a:t>
            </a:r>
          </a:p>
          <a:p>
            <a:br>
              <a:rPr lang="en-US" dirty="0"/>
            </a:br>
            <a:r>
              <a:rPr lang="en-US" dirty="0">
                <a:solidFill>
                  <a:srgbClr val="9B0719"/>
                </a:solidFill>
              </a:rPr>
              <a:t> Cancelled </a:t>
            </a:r>
            <a:r>
              <a:rPr lang="en-US" dirty="0">
                <a:solidFill>
                  <a:srgbClr val="676F8F"/>
                </a:solidFill>
              </a:rPr>
              <a:t> </a:t>
            </a:r>
            <a:r>
              <a:rPr lang="en-US" dirty="0"/>
              <a:t>- the document was cancelled and is no longer relevant.</a:t>
            </a:r>
          </a:p>
          <a:p>
            <a:br>
              <a:rPr lang="en-US" dirty="0">
                <a:solidFill>
                  <a:srgbClr val="000000"/>
                </a:solidFill>
              </a:rPr>
            </a:br>
            <a:r>
              <a:rPr lang="en-US" dirty="0">
                <a:solidFill>
                  <a:srgbClr val="D4F2DE"/>
                </a:solidFill>
              </a:rPr>
              <a:t>.</a:t>
            </a:r>
            <a:r>
              <a:rPr lang="en-US" dirty="0">
                <a:solidFill>
                  <a:srgbClr val="26713A"/>
                </a:solidFill>
              </a:rPr>
              <a:t>Approved </a:t>
            </a:r>
            <a:r>
              <a:rPr lang="en-US" dirty="0">
                <a:solidFill>
                  <a:srgbClr val="676F8F"/>
                </a:solidFill>
              </a:rPr>
              <a:t> </a:t>
            </a:r>
            <a:r>
              <a:rPr lang="en-US" dirty="0"/>
              <a:t>- means that your document was approved and now the team will start working on the request.</a:t>
            </a:r>
            <a:br>
              <a:rPr lang="en-US" dirty="0">
                <a:solidFill>
                  <a:srgbClr val="000000"/>
                </a:solidFill>
              </a:rPr>
            </a:br>
            <a:endParaRPr lang="en-US" dirty="0"/>
          </a:p>
          <a:p>
            <a:r>
              <a:rPr lang="en-US" dirty="0">
                <a:solidFill>
                  <a:srgbClr val="004A94"/>
                </a:solidFill>
              </a:rPr>
              <a:t> Completed </a:t>
            </a:r>
            <a:r>
              <a:rPr lang="en-US" dirty="0">
                <a:solidFill>
                  <a:srgbClr val="676F8F"/>
                </a:solidFill>
              </a:rPr>
              <a:t> </a:t>
            </a:r>
            <a:r>
              <a:rPr lang="en-US" dirty="0"/>
              <a:t>- means that the request has been delivered and purchased.</a:t>
            </a:r>
          </a:p>
        </p:txBody>
      </p:sp>
      <p:sp>
        <p:nvSpPr>
          <p:cNvPr id="5" name="Rectangle 4">
            <a:extLst>
              <a:ext uri="{FF2B5EF4-FFF2-40B4-BE49-F238E27FC236}">
                <a16:creationId xmlns:a16="http://schemas.microsoft.com/office/drawing/2014/main" id="{20D4EE71-7166-4A06-8407-E4DA1C29812A}"/>
              </a:ext>
            </a:extLst>
          </p:cNvPr>
          <p:cNvSpPr/>
          <p:nvPr/>
        </p:nvSpPr>
        <p:spPr>
          <a:xfrm>
            <a:off x="2384611" y="1717757"/>
            <a:ext cx="8184776" cy="369332"/>
          </a:xfrm>
          <a:prstGeom prst="rect">
            <a:avLst/>
          </a:prstGeom>
        </p:spPr>
        <p:txBody>
          <a:bodyPr wrap="square">
            <a:spAutoFit/>
          </a:bodyPr>
          <a:lstStyle/>
          <a:p>
            <a:r>
              <a:rPr lang="en-US" b="1" dirty="0"/>
              <a:t>You can </a:t>
            </a:r>
            <a:r>
              <a:rPr lang="en-US" b="1" u="sng" dirty="0">
                <a:hlinkClick r:id="rId3">
                  <a:extLst>
                    <a:ext uri="{A12FA001-AC4F-418D-AE19-62706E023703}">
                      <ahyp:hlinkClr xmlns:ahyp="http://schemas.microsoft.com/office/drawing/2018/hyperlinkcolor" val="tx"/>
                    </a:ext>
                  </a:extLst>
                </a:hlinkClick>
              </a:rPr>
              <a:t>track Purchase Requisitions in Precoro</a:t>
            </a:r>
            <a:r>
              <a:rPr lang="en-US" b="1" dirty="0"/>
              <a:t> by referencing their statuses:</a:t>
            </a:r>
          </a:p>
        </p:txBody>
      </p:sp>
    </p:spTree>
    <p:extLst>
      <p:ext uri="{BB962C8B-B14F-4D97-AF65-F5344CB8AC3E}">
        <p14:creationId xmlns:p14="http://schemas.microsoft.com/office/powerpoint/2010/main" val="282411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46480"/>
            <a:ext cx="9144000" cy="2387600"/>
          </a:xfrm>
        </p:spPr>
        <p:txBody>
          <a:bodyPr/>
          <a:lstStyle/>
          <a:p>
            <a:r>
              <a:rPr lang="en-US" b="1" dirty="0">
                <a:solidFill>
                  <a:schemeClr val="bg1"/>
                </a:solidFill>
                <a:latin typeface="Arial"/>
                <a:cs typeface="Arial"/>
              </a:rPr>
              <a:t>Purchase Orders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04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How to Track a Purchase Order</a:t>
            </a:r>
          </a:p>
        </p:txBody>
      </p:sp>
      <p:sp>
        <p:nvSpPr>
          <p:cNvPr id="3" name="Rectangle 2">
            <a:extLst>
              <a:ext uri="{FF2B5EF4-FFF2-40B4-BE49-F238E27FC236}">
                <a16:creationId xmlns:a16="http://schemas.microsoft.com/office/drawing/2014/main" id="{67D13B5F-F03C-4A34-B435-F26AEF35C793}"/>
              </a:ext>
            </a:extLst>
          </p:cNvPr>
          <p:cNvSpPr/>
          <p:nvPr/>
        </p:nvSpPr>
        <p:spPr>
          <a:xfrm>
            <a:off x="3325906" y="1486992"/>
            <a:ext cx="6096000" cy="1051570"/>
          </a:xfrm>
          <a:prstGeom prst="rect">
            <a:avLst/>
          </a:prstGeom>
        </p:spPr>
        <p:txBody>
          <a:bodyPr>
            <a:spAutoFit/>
          </a:bodyPr>
          <a:lstStyle/>
          <a:p>
            <a:pPr>
              <a:spcAft>
                <a:spcPts val="1000"/>
              </a:spcAft>
            </a:pPr>
            <a:r>
              <a:rPr lang="en-US" b="1" dirty="0"/>
              <a:t>You may track your purchase order in Precoro using statuses:</a:t>
            </a:r>
            <a:endParaRPr lang="en-US" dirty="0"/>
          </a:p>
          <a:p>
            <a:br>
              <a:rPr lang="en-US" dirty="0"/>
            </a:br>
            <a:endParaRPr lang="en-US" dirty="0"/>
          </a:p>
        </p:txBody>
      </p:sp>
      <p:sp>
        <p:nvSpPr>
          <p:cNvPr id="4" name="Rectangle 3">
            <a:extLst>
              <a:ext uri="{FF2B5EF4-FFF2-40B4-BE49-F238E27FC236}">
                <a16:creationId xmlns:a16="http://schemas.microsoft.com/office/drawing/2014/main" id="{77C34931-B560-4DE7-B2AE-3499502C86CD}"/>
              </a:ext>
            </a:extLst>
          </p:cNvPr>
          <p:cNvSpPr/>
          <p:nvPr/>
        </p:nvSpPr>
        <p:spPr>
          <a:xfrm>
            <a:off x="990600" y="2113111"/>
            <a:ext cx="4670611" cy="4744889"/>
          </a:xfrm>
          <a:prstGeom prst="rect">
            <a:avLst/>
          </a:prstGeom>
        </p:spPr>
        <p:txBody>
          <a:bodyPr wrap="square">
            <a:spAutoFit/>
          </a:bodyPr>
          <a:lstStyle/>
          <a:p>
            <a:pPr>
              <a:spcAft>
                <a:spcPts val="1000"/>
              </a:spcAft>
            </a:pPr>
            <a:r>
              <a:rPr lang="en-US" sz="1600" dirty="0">
                <a:solidFill>
                  <a:schemeClr val="bg1">
                    <a:lumMod val="50000"/>
                  </a:schemeClr>
                </a:solidFill>
              </a:rPr>
              <a:t>Draft</a:t>
            </a:r>
            <a:r>
              <a:rPr lang="en-US" sz="1600" dirty="0"/>
              <a:t> - means your order has been created, but not submitted yet and not sent for approval. </a:t>
            </a:r>
          </a:p>
          <a:p>
            <a:pPr>
              <a:spcAft>
                <a:spcPts val="1000"/>
              </a:spcAft>
            </a:pPr>
            <a:endParaRPr lang="en-US" sz="1600" dirty="0"/>
          </a:p>
          <a:p>
            <a:pPr>
              <a:spcAft>
                <a:spcPts val="1000"/>
              </a:spcAft>
            </a:pPr>
            <a:r>
              <a:rPr lang="en-US" sz="1600" dirty="0">
                <a:solidFill>
                  <a:schemeClr val="accent2">
                    <a:lumMod val="75000"/>
                  </a:schemeClr>
                </a:solidFill>
              </a:rPr>
              <a:t>Pending</a:t>
            </a:r>
            <a:r>
              <a:rPr lang="en-US" sz="1600" dirty="0"/>
              <a:t> - means that your purchase order is waiting for the approval, and appears once the purchase order has been confirmed.</a:t>
            </a:r>
          </a:p>
          <a:p>
            <a:pPr>
              <a:spcAft>
                <a:spcPts val="1000"/>
              </a:spcAft>
            </a:pPr>
            <a:endParaRPr lang="en-US" sz="1600" dirty="0"/>
          </a:p>
          <a:p>
            <a:pPr>
              <a:spcAft>
                <a:spcPts val="1000"/>
              </a:spcAft>
            </a:pPr>
            <a:r>
              <a:rPr lang="en-US" sz="1600" dirty="0">
                <a:solidFill>
                  <a:srgbClr val="FF0000"/>
                </a:solidFill>
              </a:rPr>
              <a:t>Rejected </a:t>
            </a:r>
            <a:r>
              <a:rPr lang="en-US" sz="1600" dirty="0"/>
              <a:t>- means that your purchase order was not approved. It will not be purchased.</a:t>
            </a:r>
          </a:p>
          <a:p>
            <a:pPr>
              <a:spcAft>
                <a:spcPts val="1000"/>
              </a:spcAft>
            </a:pPr>
            <a:endParaRPr lang="en-US" sz="1600" dirty="0"/>
          </a:p>
          <a:p>
            <a:pPr>
              <a:spcAft>
                <a:spcPts val="1000"/>
              </a:spcAft>
            </a:pPr>
            <a:r>
              <a:rPr lang="en-US" sz="1600" dirty="0">
                <a:solidFill>
                  <a:schemeClr val="accent6"/>
                </a:solidFill>
              </a:rPr>
              <a:t>Approved</a:t>
            </a:r>
            <a:r>
              <a:rPr lang="en-US" sz="1600" dirty="0"/>
              <a:t> - means that your purchase order was approved. Once your purchase order is approved, you will get an email notification.</a:t>
            </a:r>
          </a:p>
          <a:p>
            <a:br>
              <a:rPr lang="en-US" dirty="0"/>
            </a:br>
            <a:endParaRPr lang="en-US" dirty="0"/>
          </a:p>
        </p:txBody>
      </p:sp>
      <p:sp>
        <p:nvSpPr>
          <p:cNvPr id="5" name="Rectangle 4">
            <a:extLst>
              <a:ext uri="{FF2B5EF4-FFF2-40B4-BE49-F238E27FC236}">
                <a16:creationId xmlns:a16="http://schemas.microsoft.com/office/drawing/2014/main" id="{ADC71C98-4A0F-4039-97C1-523BF90F75B2}"/>
              </a:ext>
            </a:extLst>
          </p:cNvPr>
          <p:cNvSpPr/>
          <p:nvPr/>
        </p:nvSpPr>
        <p:spPr>
          <a:xfrm>
            <a:off x="6096000" y="2141555"/>
            <a:ext cx="6096000" cy="3780522"/>
          </a:xfrm>
          <a:prstGeom prst="rect">
            <a:avLst/>
          </a:prstGeom>
        </p:spPr>
        <p:txBody>
          <a:bodyPr>
            <a:spAutoFit/>
          </a:bodyPr>
          <a:lstStyle/>
          <a:p>
            <a:pPr>
              <a:spcAft>
                <a:spcPts val="1000"/>
              </a:spcAft>
            </a:pPr>
            <a:r>
              <a:rPr lang="en-US" dirty="0">
                <a:solidFill>
                  <a:schemeClr val="accent2"/>
                </a:solidFill>
              </a:rPr>
              <a:t>In Revision </a:t>
            </a:r>
            <a:r>
              <a:rPr lang="en-US" dirty="0"/>
              <a:t>- means that the PO is being revised and needs </a:t>
            </a:r>
            <a:br>
              <a:rPr lang="en-US" dirty="0"/>
            </a:br>
            <a:r>
              <a:rPr lang="en-US" dirty="0"/>
              <a:t>to be confirmed.</a:t>
            </a:r>
          </a:p>
          <a:p>
            <a:pPr>
              <a:spcAft>
                <a:spcPts val="1000"/>
              </a:spcAft>
            </a:pPr>
            <a:endParaRPr lang="en-US" dirty="0"/>
          </a:p>
          <a:p>
            <a:pPr>
              <a:spcAft>
                <a:spcPts val="1000"/>
              </a:spcAft>
            </a:pPr>
            <a:r>
              <a:rPr lang="en-US" dirty="0">
                <a:solidFill>
                  <a:srgbClr val="7030A0"/>
                </a:solidFill>
              </a:rPr>
              <a:t>Partly Received/ Received </a:t>
            </a:r>
            <a:r>
              <a:rPr lang="en-US" dirty="0"/>
              <a:t>- means that the PO has been marked as received or partly received (depending on the amount of received items).</a:t>
            </a:r>
          </a:p>
          <a:p>
            <a:pPr>
              <a:spcAft>
                <a:spcPts val="1000"/>
              </a:spcAft>
            </a:pPr>
            <a:endParaRPr lang="en-US" dirty="0"/>
          </a:p>
          <a:p>
            <a:pPr>
              <a:spcAft>
                <a:spcPts val="1000"/>
              </a:spcAft>
            </a:pPr>
            <a:r>
              <a:rPr lang="en-US" dirty="0">
                <a:solidFill>
                  <a:schemeClr val="accent1">
                    <a:lumMod val="75000"/>
                  </a:schemeClr>
                </a:solidFill>
              </a:rPr>
              <a:t>Complete </a:t>
            </a:r>
            <a:r>
              <a:rPr lang="en-US" dirty="0"/>
              <a:t>- means that your purchase order has been purchased and delivered so no one can edit it anymore.</a:t>
            </a:r>
          </a:p>
          <a:p>
            <a:br>
              <a:rPr lang="en-US" dirty="0"/>
            </a:br>
            <a:endParaRPr lang="en-US" dirty="0"/>
          </a:p>
        </p:txBody>
      </p:sp>
      <p:sp>
        <p:nvSpPr>
          <p:cNvPr id="6" name="Rectangle 5">
            <a:extLst>
              <a:ext uri="{FF2B5EF4-FFF2-40B4-BE49-F238E27FC236}">
                <a16:creationId xmlns:a16="http://schemas.microsoft.com/office/drawing/2014/main" id="{441BB9B6-C784-474E-96E1-E9207CF460A6}"/>
              </a:ext>
            </a:extLst>
          </p:cNvPr>
          <p:cNvSpPr/>
          <p:nvPr/>
        </p:nvSpPr>
        <p:spPr>
          <a:xfrm>
            <a:off x="5827060" y="6133360"/>
            <a:ext cx="6096000" cy="1051570"/>
          </a:xfrm>
          <a:prstGeom prst="rect">
            <a:avLst/>
          </a:prstGeom>
        </p:spPr>
        <p:txBody>
          <a:bodyPr>
            <a:spAutoFit/>
          </a:bodyPr>
          <a:lstStyle/>
          <a:p>
            <a:pPr>
              <a:spcAft>
                <a:spcPts val="1000"/>
              </a:spcAft>
            </a:pPr>
            <a:r>
              <a:rPr lang="en-US" b="1" dirty="0"/>
              <a:t>*Purchase Orders will be created by the Director of Purchasing</a:t>
            </a:r>
            <a:endParaRPr lang="en-US" dirty="0"/>
          </a:p>
          <a:p>
            <a:br>
              <a:rPr lang="en-US" dirty="0"/>
            </a:br>
            <a:endParaRPr lang="en-US" dirty="0"/>
          </a:p>
        </p:txBody>
      </p:sp>
    </p:spTree>
    <p:extLst>
      <p:ext uri="{BB962C8B-B14F-4D97-AF65-F5344CB8AC3E}">
        <p14:creationId xmlns:p14="http://schemas.microsoft.com/office/powerpoint/2010/main" val="300571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46480"/>
            <a:ext cx="9144000" cy="2387600"/>
          </a:xfrm>
        </p:spPr>
        <p:txBody>
          <a:bodyPr/>
          <a:lstStyle/>
          <a:p>
            <a:r>
              <a:rPr lang="en-US" b="1" dirty="0">
                <a:solidFill>
                  <a:schemeClr val="bg1"/>
                </a:solidFill>
                <a:latin typeface="Arial"/>
                <a:cs typeface="Arial"/>
              </a:rPr>
              <a:t>Receipts (Receiving Reports)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03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CF8B9E-01BC-1F65-19A8-D418AD37B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F1B24-BC5B-56E3-479A-A54FD8A539B0}"/>
              </a:ext>
            </a:extLst>
          </p:cNvPr>
          <p:cNvSpPr>
            <a:spLocks noGrp="1"/>
          </p:cNvSpPr>
          <p:nvPr>
            <p:ph type="title"/>
          </p:nvPr>
        </p:nvSpPr>
        <p:spPr>
          <a:xfrm>
            <a:off x="3816353" y="152242"/>
            <a:ext cx="5753901" cy="1078664"/>
          </a:xfrm>
        </p:spPr>
        <p:txBody>
          <a:bodyPr>
            <a:normAutofit/>
          </a:bodyPr>
          <a:lstStyle/>
          <a:p>
            <a:r>
              <a:rPr lang="en-US" dirty="0">
                <a:solidFill>
                  <a:schemeClr val="bg1"/>
                </a:solidFill>
                <a:latin typeface="Arial" panose="020B0604020202020204" pitchFamily="34" charset="0"/>
                <a:cs typeface="Arial" panose="020B0604020202020204" pitchFamily="34" charset="0"/>
              </a:rPr>
              <a:t>How to Log-in</a:t>
            </a:r>
          </a:p>
        </p:txBody>
      </p:sp>
      <p:sp>
        <p:nvSpPr>
          <p:cNvPr id="3" name="Rectangle 2">
            <a:extLst>
              <a:ext uri="{FF2B5EF4-FFF2-40B4-BE49-F238E27FC236}">
                <a16:creationId xmlns:a16="http://schemas.microsoft.com/office/drawing/2014/main" id="{C74F88FF-9723-4599-925F-B794FAA1A312}"/>
              </a:ext>
            </a:extLst>
          </p:cNvPr>
          <p:cNvSpPr/>
          <p:nvPr/>
        </p:nvSpPr>
        <p:spPr>
          <a:xfrm>
            <a:off x="6159583" y="2177246"/>
            <a:ext cx="6096000" cy="3416320"/>
          </a:xfrm>
          <a:prstGeom prst="rect">
            <a:avLst/>
          </a:prstGeom>
        </p:spPr>
        <p:txBody>
          <a:bodyPr>
            <a:spAutoFit/>
          </a:bodyPr>
          <a:lstStyle/>
          <a:p>
            <a:r>
              <a:rPr lang="en-US" dirty="0">
                <a:solidFill>
                  <a:srgbClr val="393F68"/>
                </a:solidFill>
                <a:latin typeface="Inter"/>
              </a:rPr>
              <a:t>You will be invited to join the system via email from </a:t>
            </a:r>
            <a:r>
              <a:rPr lang="en-US" u="sng" dirty="0">
                <a:solidFill>
                  <a:srgbClr val="415ADA"/>
                </a:solidFill>
                <a:latin typeface="Inter"/>
                <a:hlinkClick r:id="rId3"/>
              </a:rPr>
              <a:t>no-reply@precoro.com</a:t>
            </a:r>
            <a:r>
              <a:rPr lang="en-US" dirty="0">
                <a:solidFill>
                  <a:srgbClr val="393F68"/>
                </a:solidFill>
                <a:latin typeface="Inter"/>
              </a:rPr>
              <a:t>. </a:t>
            </a:r>
          </a:p>
          <a:p>
            <a:endParaRPr lang="en-US" dirty="0"/>
          </a:p>
          <a:p>
            <a:pPr fontAlgn="base">
              <a:buFont typeface="Arial" panose="020B0604020202020204" pitchFamily="34" charset="0"/>
              <a:buChar char="•"/>
            </a:pPr>
            <a:r>
              <a:rPr lang="en-US" dirty="0">
                <a:solidFill>
                  <a:srgbClr val="393F68"/>
                </a:solidFill>
                <a:latin typeface="Inter"/>
              </a:rPr>
              <a:t>Open the email → Go to Precoro → Create your password</a:t>
            </a:r>
          </a:p>
          <a:p>
            <a:pPr fontAlgn="base">
              <a:buFont typeface="Arial" panose="020B0604020202020204" pitchFamily="34" charset="0"/>
              <a:buChar char="•"/>
            </a:pPr>
            <a:endParaRPr lang="en-US" dirty="0">
              <a:solidFill>
                <a:srgbClr val="393F68"/>
              </a:solidFill>
              <a:latin typeface="Inter"/>
            </a:endParaRPr>
          </a:p>
          <a:p>
            <a:pPr fontAlgn="base">
              <a:buFont typeface="Arial" panose="020B0604020202020204" pitchFamily="34" charset="0"/>
              <a:buChar char="•"/>
            </a:pPr>
            <a:r>
              <a:rPr lang="en-US" dirty="0">
                <a:solidFill>
                  <a:srgbClr val="393F68"/>
                </a:solidFill>
                <a:latin typeface="Inter"/>
              </a:rPr>
              <a:t>Next time you are trying to login go to </a:t>
            </a:r>
            <a:r>
              <a:rPr lang="en-US" u="sng" dirty="0">
                <a:solidFill>
                  <a:srgbClr val="415ADA"/>
                </a:solidFill>
                <a:latin typeface="Inter"/>
                <a:hlinkClick r:id="rId4"/>
              </a:rPr>
              <a:t>app.precoro.com</a:t>
            </a:r>
            <a:r>
              <a:rPr lang="en-US" dirty="0">
                <a:solidFill>
                  <a:srgbClr val="393F68"/>
                </a:solidFill>
                <a:latin typeface="Inter"/>
              </a:rPr>
              <a:t> and </a:t>
            </a:r>
            <a:r>
              <a:rPr lang="en-US" b="1" dirty="0">
                <a:solidFill>
                  <a:srgbClr val="393F68"/>
                </a:solidFill>
                <a:latin typeface="Inter"/>
              </a:rPr>
              <a:t>login via Single Sign On.</a:t>
            </a:r>
            <a:endParaRPr lang="en-US" dirty="0">
              <a:solidFill>
                <a:srgbClr val="393F68"/>
              </a:solidFill>
              <a:latin typeface="Inter"/>
            </a:endParaRPr>
          </a:p>
          <a:p>
            <a:br>
              <a:rPr lang="en-US" dirty="0"/>
            </a:br>
            <a:r>
              <a:rPr lang="en-US" dirty="0">
                <a:solidFill>
                  <a:srgbClr val="393F68"/>
                </a:solidFill>
                <a:latin typeface="Inter"/>
              </a:rPr>
              <a:t>Please reach out to the Finance and Administration Office if you can’t find the invite or can’t log in.</a:t>
            </a:r>
            <a:endParaRPr lang="en-US" dirty="0"/>
          </a:p>
          <a:p>
            <a:br>
              <a:rPr lang="en-US" dirty="0"/>
            </a:br>
            <a:endParaRPr lang="en-US" dirty="0"/>
          </a:p>
        </p:txBody>
      </p:sp>
      <p:pic>
        <p:nvPicPr>
          <p:cNvPr id="4" name="Picture 3">
            <a:extLst>
              <a:ext uri="{FF2B5EF4-FFF2-40B4-BE49-F238E27FC236}">
                <a16:creationId xmlns:a16="http://schemas.microsoft.com/office/drawing/2014/main" id="{2563975E-6CDD-485C-B31A-F6B249E1ABA0}"/>
              </a:ext>
            </a:extLst>
          </p:cNvPr>
          <p:cNvPicPr>
            <a:picLocks noChangeAspect="1"/>
          </p:cNvPicPr>
          <p:nvPr/>
        </p:nvPicPr>
        <p:blipFill>
          <a:blip r:embed="rId5"/>
          <a:stretch>
            <a:fillRect/>
          </a:stretch>
        </p:blipFill>
        <p:spPr>
          <a:xfrm>
            <a:off x="2633206" y="1999038"/>
            <a:ext cx="3399213" cy="3324299"/>
          </a:xfrm>
          <a:prstGeom prst="rect">
            <a:avLst/>
          </a:prstGeom>
        </p:spPr>
      </p:pic>
      <p:pic>
        <p:nvPicPr>
          <p:cNvPr id="5" name="Picture 4">
            <a:extLst>
              <a:ext uri="{FF2B5EF4-FFF2-40B4-BE49-F238E27FC236}">
                <a16:creationId xmlns:a16="http://schemas.microsoft.com/office/drawing/2014/main" id="{39C69F12-2E50-4FB5-9E44-9EA51F13F6E6}"/>
              </a:ext>
            </a:extLst>
          </p:cNvPr>
          <p:cNvPicPr>
            <a:picLocks noChangeAspect="1"/>
          </p:cNvPicPr>
          <p:nvPr/>
        </p:nvPicPr>
        <p:blipFill>
          <a:blip r:embed="rId6"/>
          <a:stretch>
            <a:fillRect/>
          </a:stretch>
        </p:blipFill>
        <p:spPr>
          <a:xfrm>
            <a:off x="218973" y="1999038"/>
            <a:ext cx="2358263" cy="3324299"/>
          </a:xfrm>
          <a:prstGeom prst="rect">
            <a:avLst/>
          </a:prstGeom>
        </p:spPr>
      </p:pic>
    </p:spTree>
    <p:extLst>
      <p:ext uri="{BB962C8B-B14F-4D97-AF65-F5344CB8AC3E}">
        <p14:creationId xmlns:p14="http://schemas.microsoft.com/office/powerpoint/2010/main" val="152732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Receipts</a:t>
            </a:r>
          </a:p>
        </p:txBody>
      </p:sp>
      <p:sp>
        <p:nvSpPr>
          <p:cNvPr id="3" name="Rectangle 2">
            <a:extLst>
              <a:ext uri="{FF2B5EF4-FFF2-40B4-BE49-F238E27FC236}">
                <a16:creationId xmlns:a16="http://schemas.microsoft.com/office/drawing/2014/main" id="{C5F27B5C-BC95-4F55-8C55-2B92CA9EBD7B}"/>
              </a:ext>
            </a:extLst>
          </p:cNvPr>
          <p:cNvSpPr/>
          <p:nvPr/>
        </p:nvSpPr>
        <p:spPr>
          <a:xfrm>
            <a:off x="1769968" y="1618178"/>
            <a:ext cx="9462808" cy="1200329"/>
          </a:xfrm>
          <a:prstGeom prst="rect">
            <a:avLst/>
          </a:prstGeom>
        </p:spPr>
        <p:txBody>
          <a:bodyPr wrap="square">
            <a:spAutoFit/>
          </a:bodyPr>
          <a:lstStyle/>
          <a:p>
            <a:r>
              <a:rPr lang="en-US" dirty="0">
                <a:latin typeface="Inter"/>
              </a:rPr>
              <a:t>Once a Purchase Order is in the Approved  status, Receipt(s) can be attached against them.</a:t>
            </a:r>
            <a:br>
              <a:rPr lang="en-US" dirty="0">
                <a:latin typeface="Inter"/>
              </a:rPr>
            </a:br>
            <a:br>
              <a:rPr lang="en-US" dirty="0">
                <a:latin typeface="Inter"/>
              </a:rPr>
            </a:br>
            <a:r>
              <a:rPr lang="en-US" dirty="0">
                <a:latin typeface="Inter"/>
              </a:rPr>
              <a:t>Receipt creation is facilitated by the  Requesters and serve to confirm that the ordered items were properly received and accounted for.</a:t>
            </a:r>
            <a:endParaRPr lang="en-US" dirty="0"/>
          </a:p>
        </p:txBody>
      </p:sp>
      <p:pic>
        <p:nvPicPr>
          <p:cNvPr id="4" name="Picture 3">
            <a:extLst>
              <a:ext uri="{FF2B5EF4-FFF2-40B4-BE49-F238E27FC236}">
                <a16:creationId xmlns:a16="http://schemas.microsoft.com/office/drawing/2014/main" id="{4D678A84-82A3-4464-B71C-0D635877176A}"/>
              </a:ext>
            </a:extLst>
          </p:cNvPr>
          <p:cNvPicPr>
            <a:picLocks noChangeAspect="1"/>
          </p:cNvPicPr>
          <p:nvPr/>
        </p:nvPicPr>
        <p:blipFill>
          <a:blip r:embed="rId3"/>
          <a:stretch>
            <a:fillRect/>
          </a:stretch>
        </p:blipFill>
        <p:spPr>
          <a:xfrm>
            <a:off x="1741834" y="3159166"/>
            <a:ext cx="9726706" cy="3160914"/>
          </a:xfrm>
          <a:prstGeom prst="rect">
            <a:avLst/>
          </a:prstGeom>
        </p:spPr>
      </p:pic>
    </p:spTree>
    <p:extLst>
      <p:ext uri="{BB962C8B-B14F-4D97-AF65-F5344CB8AC3E}">
        <p14:creationId xmlns:p14="http://schemas.microsoft.com/office/powerpoint/2010/main" val="91721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Receipt Creation</a:t>
            </a:r>
          </a:p>
        </p:txBody>
      </p:sp>
      <p:sp>
        <p:nvSpPr>
          <p:cNvPr id="3" name="Rectangle 2">
            <a:extLst>
              <a:ext uri="{FF2B5EF4-FFF2-40B4-BE49-F238E27FC236}">
                <a16:creationId xmlns:a16="http://schemas.microsoft.com/office/drawing/2014/main" id="{CD7C4E97-0DF4-491B-9AC3-31421EF98FAB}"/>
              </a:ext>
            </a:extLst>
          </p:cNvPr>
          <p:cNvSpPr/>
          <p:nvPr/>
        </p:nvSpPr>
        <p:spPr>
          <a:xfrm>
            <a:off x="7767357" y="1379261"/>
            <a:ext cx="4173631" cy="5279884"/>
          </a:xfrm>
          <a:prstGeom prst="rect">
            <a:avLst/>
          </a:prstGeom>
        </p:spPr>
        <p:txBody>
          <a:bodyPr wrap="square">
            <a:spAutoFit/>
          </a:bodyPr>
          <a:lstStyle/>
          <a:p>
            <a:r>
              <a:rPr lang="en-US" sz="1600" dirty="0"/>
              <a:t>Upon receipt of goods from a Supplier, they must be received into Precoro. This will serve as part of the 3-way match for an invoice to be paid. </a:t>
            </a:r>
          </a:p>
          <a:p>
            <a:endParaRPr lang="en-US" sz="1600" b="1" dirty="0"/>
          </a:p>
          <a:p>
            <a:r>
              <a:rPr lang="en-US" sz="1600" b="1" dirty="0"/>
              <a:t>To add a receipt to the PO:</a:t>
            </a:r>
            <a:endParaRPr lang="en-US" sz="1600" dirty="0"/>
          </a:p>
          <a:p>
            <a:pPr fontAlgn="base">
              <a:spcBef>
                <a:spcPts val="1000"/>
              </a:spcBef>
              <a:buFont typeface="+mj-lt"/>
              <a:buAutoNum type="arabicPeriod"/>
            </a:pPr>
            <a:r>
              <a:rPr lang="en-US" sz="1600" dirty="0"/>
              <a:t> Click on the left-side Navigation bar in Precoro and select </a:t>
            </a:r>
            <a:r>
              <a:rPr lang="en-US" sz="1600" b="1" dirty="0"/>
              <a:t>“Receipts”</a:t>
            </a:r>
          </a:p>
          <a:p>
            <a:pPr fontAlgn="base">
              <a:spcBef>
                <a:spcPts val="1000"/>
              </a:spcBef>
              <a:buFont typeface="+mj-lt"/>
              <a:buAutoNum type="arabicPeriod"/>
            </a:pPr>
            <a:endParaRPr lang="en-US" sz="1600" b="1" dirty="0"/>
          </a:p>
          <a:p>
            <a:pPr fontAlgn="base">
              <a:buFont typeface="+mj-lt"/>
              <a:buAutoNum type="arabicPeriod"/>
            </a:pPr>
            <a:r>
              <a:rPr lang="en-US" sz="1600" dirty="0"/>
              <a:t> On the Receipt page in the top-right corner, click the </a:t>
            </a:r>
            <a:r>
              <a:rPr lang="en-US" sz="1600" b="1" dirty="0"/>
              <a:t>Add</a:t>
            </a:r>
            <a:r>
              <a:rPr lang="en-US" sz="1600" dirty="0"/>
              <a:t> button.</a:t>
            </a:r>
          </a:p>
          <a:p>
            <a:pPr fontAlgn="base">
              <a:buFont typeface="+mj-lt"/>
              <a:buAutoNum type="arabicPeriod"/>
            </a:pPr>
            <a:endParaRPr lang="en-US" sz="1600" dirty="0"/>
          </a:p>
          <a:p>
            <a:pPr fontAlgn="base">
              <a:buFont typeface="+mj-lt"/>
              <a:buAutoNum type="arabicPeriod"/>
            </a:pPr>
            <a:r>
              <a:rPr lang="en-US" sz="1600" dirty="0"/>
              <a:t> A dashboard of POs to receive against will appear. </a:t>
            </a:r>
            <a:r>
              <a:rPr lang="en-US" sz="1600" b="1" dirty="0"/>
              <a:t>Find the relevant PO</a:t>
            </a:r>
            <a:r>
              <a:rPr lang="en-US" sz="1600" dirty="0"/>
              <a:t> to receive the product against. You can also use the Filters for faster identification.</a:t>
            </a:r>
          </a:p>
          <a:p>
            <a:pPr fontAlgn="base">
              <a:buFont typeface="+mj-lt"/>
              <a:buAutoNum type="arabicPeriod"/>
            </a:pPr>
            <a:endParaRPr lang="en-US" sz="1600" dirty="0"/>
          </a:p>
          <a:p>
            <a:pPr fontAlgn="base">
              <a:buFont typeface="+mj-lt"/>
              <a:buAutoNum type="arabicPeriod"/>
            </a:pPr>
            <a:r>
              <a:rPr lang="en-US" sz="1600" dirty="0"/>
              <a:t> Once the correct PO was located, click the </a:t>
            </a:r>
            <a:r>
              <a:rPr lang="en-US" sz="1600" b="1" dirty="0"/>
              <a:t>plus sign on the right side </a:t>
            </a:r>
            <a:r>
              <a:rPr lang="en-US" sz="1600" dirty="0"/>
              <a:t>of the page under the Action column. </a:t>
            </a:r>
          </a:p>
        </p:txBody>
      </p:sp>
      <p:pic>
        <p:nvPicPr>
          <p:cNvPr id="4" name="Picture 3">
            <a:extLst>
              <a:ext uri="{FF2B5EF4-FFF2-40B4-BE49-F238E27FC236}">
                <a16:creationId xmlns:a16="http://schemas.microsoft.com/office/drawing/2014/main" id="{D68DE19D-5D59-4881-A888-CB74E43E1AB9}"/>
              </a:ext>
            </a:extLst>
          </p:cNvPr>
          <p:cNvPicPr>
            <a:picLocks noChangeAspect="1"/>
          </p:cNvPicPr>
          <p:nvPr/>
        </p:nvPicPr>
        <p:blipFill>
          <a:blip r:embed="rId3"/>
          <a:stretch>
            <a:fillRect/>
          </a:stretch>
        </p:blipFill>
        <p:spPr>
          <a:xfrm>
            <a:off x="232361" y="1379261"/>
            <a:ext cx="7534996" cy="2448668"/>
          </a:xfrm>
          <a:prstGeom prst="rect">
            <a:avLst/>
          </a:prstGeom>
        </p:spPr>
      </p:pic>
      <p:sp>
        <p:nvSpPr>
          <p:cNvPr id="5" name="Arrow: Up 4">
            <a:extLst>
              <a:ext uri="{FF2B5EF4-FFF2-40B4-BE49-F238E27FC236}">
                <a16:creationId xmlns:a16="http://schemas.microsoft.com/office/drawing/2014/main" id="{59D47B9E-2B26-4C41-ADA6-CB74AFA414B7}"/>
              </a:ext>
            </a:extLst>
          </p:cNvPr>
          <p:cNvSpPr/>
          <p:nvPr/>
        </p:nvSpPr>
        <p:spPr>
          <a:xfrm>
            <a:off x="7399085" y="1653163"/>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F6B76F2-C1FD-4F4E-91C1-96C804156FDB}"/>
              </a:ext>
            </a:extLst>
          </p:cNvPr>
          <p:cNvPicPr>
            <a:picLocks noChangeAspect="1"/>
          </p:cNvPicPr>
          <p:nvPr/>
        </p:nvPicPr>
        <p:blipFill>
          <a:blip r:embed="rId4"/>
          <a:stretch>
            <a:fillRect/>
          </a:stretch>
        </p:blipFill>
        <p:spPr>
          <a:xfrm>
            <a:off x="251012" y="4187708"/>
            <a:ext cx="7403558" cy="1836573"/>
          </a:xfrm>
          <a:prstGeom prst="rect">
            <a:avLst/>
          </a:prstGeom>
        </p:spPr>
      </p:pic>
      <p:sp>
        <p:nvSpPr>
          <p:cNvPr id="7" name="Arrow: Up 6">
            <a:extLst>
              <a:ext uri="{FF2B5EF4-FFF2-40B4-BE49-F238E27FC236}">
                <a16:creationId xmlns:a16="http://schemas.microsoft.com/office/drawing/2014/main" id="{02BD6101-59ED-4AC5-9D78-26248BDB778A}"/>
              </a:ext>
            </a:extLst>
          </p:cNvPr>
          <p:cNvSpPr/>
          <p:nvPr/>
        </p:nvSpPr>
        <p:spPr>
          <a:xfrm>
            <a:off x="7313956" y="5764304"/>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65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Identify Received Items &amp; Quantities</a:t>
            </a:r>
          </a:p>
        </p:txBody>
      </p:sp>
      <p:sp>
        <p:nvSpPr>
          <p:cNvPr id="3" name="Rectangle 2">
            <a:extLst>
              <a:ext uri="{FF2B5EF4-FFF2-40B4-BE49-F238E27FC236}">
                <a16:creationId xmlns:a16="http://schemas.microsoft.com/office/drawing/2014/main" id="{6EF8EE39-0A86-4BD0-8F54-F1C6C45A5FC7}"/>
              </a:ext>
            </a:extLst>
          </p:cNvPr>
          <p:cNvSpPr/>
          <p:nvPr/>
        </p:nvSpPr>
        <p:spPr>
          <a:xfrm>
            <a:off x="2540933" y="1432462"/>
            <a:ext cx="8539443" cy="1733808"/>
          </a:xfrm>
          <a:prstGeom prst="rect">
            <a:avLst/>
          </a:prstGeom>
        </p:spPr>
        <p:txBody>
          <a:bodyPr wrap="square">
            <a:spAutoFit/>
          </a:bodyPr>
          <a:lstStyle/>
          <a:p>
            <a:r>
              <a:rPr lang="en-US" dirty="0"/>
              <a:t>Check the box to the left of the line item for the lines you have received.   </a:t>
            </a:r>
          </a:p>
          <a:p>
            <a:endParaRPr lang="en-US" dirty="0"/>
          </a:p>
          <a:p>
            <a:pPr>
              <a:spcBef>
                <a:spcPts val="1000"/>
              </a:spcBef>
            </a:pPr>
            <a:r>
              <a:rPr lang="en-US" dirty="0"/>
              <a:t>Scroll to “Add to Receipt” field and enter the received quantity.   </a:t>
            </a:r>
          </a:p>
          <a:p>
            <a:pPr>
              <a:spcBef>
                <a:spcPts val="1000"/>
              </a:spcBef>
            </a:pPr>
            <a:endParaRPr lang="en-US" dirty="0"/>
          </a:p>
          <a:p>
            <a:r>
              <a:rPr lang="en-US" dirty="0"/>
              <a:t>Click  Next Step  in the upper right corner to bring up the Supplier receipt details</a:t>
            </a:r>
          </a:p>
        </p:txBody>
      </p:sp>
      <p:pic>
        <p:nvPicPr>
          <p:cNvPr id="5" name="Picture 4">
            <a:extLst>
              <a:ext uri="{FF2B5EF4-FFF2-40B4-BE49-F238E27FC236}">
                <a16:creationId xmlns:a16="http://schemas.microsoft.com/office/drawing/2014/main" id="{25CEF210-EF6D-4DA3-9BF5-65E1B98F2D6E}"/>
              </a:ext>
            </a:extLst>
          </p:cNvPr>
          <p:cNvPicPr>
            <a:picLocks noChangeAspect="1"/>
          </p:cNvPicPr>
          <p:nvPr/>
        </p:nvPicPr>
        <p:blipFill>
          <a:blip r:embed="rId3"/>
          <a:stretch>
            <a:fillRect/>
          </a:stretch>
        </p:blipFill>
        <p:spPr>
          <a:xfrm>
            <a:off x="1259540" y="3429000"/>
            <a:ext cx="9898231" cy="2855259"/>
          </a:xfrm>
          <a:prstGeom prst="rect">
            <a:avLst/>
          </a:prstGeom>
        </p:spPr>
      </p:pic>
      <p:sp>
        <p:nvSpPr>
          <p:cNvPr id="6" name="Arrow: Up 5">
            <a:extLst>
              <a:ext uri="{FF2B5EF4-FFF2-40B4-BE49-F238E27FC236}">
                <a16:creationId xmlns:a16="http://schemas.microsoft.com/office/drawing/2014/main" id="{8CAB1C52-37C8-428E-BF34-2669C8632F2C}"/>
              </a:ext>
            </a:extLst>
          </p:cNvPr>
          <p:cNvSpPr/>
          <p:nvPr/>
        </p:nvSpPr>
        <p:spPr>
          <a:xfrm>
            <a:off x="8201462" y="5567081"/>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6ABB811C-88FD-4C2B-8FDB-AD00838E3ACB}"/>
              </a:ext>
            </a:extLst>
          </p:cNvPr>
          <p:cNvSpPr/>
          <p:nvPr/>
        </p:nvSpPr>
        <p:spPr>
          <a:xfrm>
            <a:off x="10747403" y="3836892"/>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9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Receipt Header Creation</a:t>
            </a:r>
          </a:p>
        </p:txBody>
      </p:sp>
      <p:sp>
        <p:nvSpPr>
          <p:cNvPr id="3" name="Rectangle 2">
            <a:extLst>
              <a:ext uri="{FF2B5EF4-FFF2-40B4-BE49-F238E27FC236}">
                <a16:creationId xmlns:a16="http://schemas.microsoft.com/office/drawing/2014/main" id="{64D13DF7-416A-4EA9-972D-AA600C9E92B6}"/>
              </a:ext>
            </a:extLst>
          </p:cNvPr>
          <p:cNvSpPr/>
          <p:nvPr/>
        </p:nvSpPr>
        <p:spPr>
          <a:xfrm>
            <a:off x="1753566" y="1461951"/>
            <a:ext cx="9146076" cy="2308324"/>
          </a:xfrm>
          <a:prstGeom prst="rect">
            <a:avLst/>
          </a:prstGeom>
        </p:spPr>
        <p:txBody>
          <a:bodyPr wrap="square">
            <a:spAutoFit/>
          </a:bodyPr>
          <a:lstStyle/>
          <a:p>
            <a:r>
              <a:rPr lang="en-US" sz="1600" dirty="0"/>
              <a:t>On this page, specify the following information:</a:t>
            </a:r>
          </a:p>
          <a:p>
            <a:endParaRPr lang="en-US" sz="1600" dirty="0"/>
          </a:p>
          <a:p>
            <a:pPr fontAlgn="base">
              <a:buFont typeface="Arial" panose="020B0604020202020204" pitchFamily="34" charset="0"/>
              <a:buChar char="•"/>
            </a:pPr>
            <a:r>
              <a:rPr lang="en-US" sz="1600" b="1" dirty="0"/>
              <a:t>Receipt Date:</a:t>
            </a:r>
            <a:r>
              <a:rPr lang="en-US" sz="1600" dirty="0"/>
              <a:t> date the goods were received (the date defaults to current date but can be edited)</a:t>
            </a:r>
          </a:p>
          <a:p>
            <a:pPr fontAlgn="base">
              <a:buFont typeface="Arial" panose="020B0604020202020204" pitchFamily="34" charset="0"/>
              <a:buChar char="•"/>
            </a:pPr>
            <a:endParaRPr lang="en-US" sz="1600" b="1" dirty="0"/>
          </a:p>
          <a:p>
            <a:pPr fontAlgn="base">
              <a:buFont typeface="Arial" panose="020B0604020202020204" pitchFamily="34" charset="0"/>
              <a:buChar char="•"/>
            </a:pPr>
            <a:r>
              <a:rPr lang="en-US" sz="1600" b="1" dirty="0"/>
              <a:t>Supplier Receipt #:</a:t>
            </a:r>
            <a:r>
              <a:rPr lang="en-US" sz="1600" dirty="0"/>
              <a:t>  Can be left empty, if not provided on the packing list or receipt.</a:t>
            </a:r>
          </a:p>
          <a:p>
            <a:pPr fontAlgn="base">
              <a:buFont typeface="Arial" panose="020B0604020202020204" pitchFamily="34" charset="0"/>
              <a:buChar char="•"/>
            </a:pPr>
            <a:endParaRPr lang="en-US" sz="1600" b="1" dirty="0"/>
          </a:p>
          <a:p>
            <a:pPr fontAlgn="base">
              <a:buFont typeface="Arial" panose="020B0604020202020204" pitchFamily="34" charset="0"/>
              <a:buChar char="•"/>
            </a:pPr>
            <a:r>
              <a:rPr lang="en-US" sz="1600" dirty="0"/>
              <a:t>Post to Warehouse: Will always be pre-populated, leave blank.</a:t>
            </a:r>
          </a:p>
          <a:p>
            <a:br>
              <a:rPr lang="en-US" sz="1600" dirty="0"/>
            </a:br>
            <a:r>
              <a:rPr lang="en-US" sz="1600" dirty="0"/>
              <a:t>Once done, click on Create in the top-right corner to </a:t>
            </a:r>
            <a:r>
              <a:rPr lang="en-US" sz="1600" b="1" dirty="0"/>
              <a:t>Create</a:t>
            </a:r>
            <a:r>
              <a:rPr lang="en-US" sz="1600" dirty="0"/>
              <a:t> the receipt record.</a:t>
            </a:r>
          </a:p>
        </p:txBody>
      </p:sp>
      <p:pic>
        <p:nvPicPr>
          <p:cNvPr id="4" name="Picture 3">
            <a:extLst>
              <a:ext uri="{FF2B5EF4-FFF2-40B4-BE49-F238E27FC236}">
                <a16:creationId xmlns:a16="http://schemas.microsoft.com/office/drawing/2014/main" id="{694F77A9-ED86-4B73-8894-42AFC79012DC}"/>
              </a:ext>
            </a:extLst>
          </p:cNvPr>
          <p:cNvPicPr>
            <a:picLocks noChangeAspect="1"/>
          </p:cNvPicPr>
          <p:nvPr/>
        </p:nvPicPr>
        <p:blipFill>
          <a:blip r:embed="rId3"/>
          <a:stretch>
            <a:fillRect/>
          </a:stretch>
        </p:blipFill>
        <p:spPr>
          <a:xfrm>
            <a:off x="1748118" y="3954707"/>
            <a:ext cx="8695764" cy="2623680"/>
          </a:xfrm>
          <a:prstGeom prst="rect">
            <a:avLst/>
          </a:prstGeom>
        </p:spPr>
      </p:pic>
      <p:sp>
        <p:nvSpPr>
          <p:cNvPr id="5" name="Arrow: Up 4">
            <a:extLst>
              <a:ext uri="{FF2B5EF4-FFF2-40B4-BE49-F238E27FC236}">
                <a16:creationId xmlns:a16="http://schemas.microsoft.com/office/drawing/2014/main" id="{50BF5A3D-6067-435B-A6AC-C41998FEB8DE}"/>
              </a:ext>
            </a:extLst>
          </p:cNvPr>
          <p:cNvSpPr/>
          <p:nvPr/>
        </p:nvSpPr>
        <p:spPr>
          <a:xfrm>
            <a:off x="10119874" y="4222375"/>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98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Receipt: Revision or Cancellation</a:t>
            </a:r>
          </a:p>
        </p:txBody>
      </p:sp>
      <p:sp>
        <p:nvSpPr>
          <p:cNvPr id="6" name="Rectangle 5">
            <a:extLst>
              <a:ext uri="{FF2B5EF4-FFF2-40B4-BE49-F238E27FC236}">
                <a16:creationId xmlns:a16="http://schemas.microsoft.com/office/drawing/2014/main" id="{25E0AB19-2B47-4C7A-95AE-1A8A42398EE5}"/>
              </a:ext>
            </a:extLst>
          </p:cNvPr>
          <p:cNvSpPr/>
          <p:nvPr/>
        </p:nvSpPr>
        <p:spPr>
          <a:xfrm>
            <a:off x="8014447" y="1712086"/>
            <a:ext cx="3998259" cy="4544834"/>
          </a:xfrm>
          <a:prstGeom prst="rect">
            <a:avLst/>
          </a:prstGeom>
        </p:spPr>
        <p:txBody>
          <a:bodyPr wrap="square">
            <a:spAutoFit/>
          </a:bodyPr>
          <a:lstStyle/>
          <a:p>
            <a:r>
              <a:rPr lang="en-US" sz="1600" dirty="0"/>
              <a:t>Once a Receipt is completed in Precoro, it will have a status of  Received.. </a:t>
            </a:r>
          </a:p>
          <a:p>
            <a:pPr>
              <a:spcBef>
                <a:spcPts val="1000"/>
              </a:spcBef>
            </a:pPr>
            <a:r>
              <a:rPr lang="en-US" sz="1600" dirty="0"/>
              <a:t>If a change is needed to a receipt, go back into the Receipt &amp; click the  Revise  button. </a:t>
            </a:r>
          </a:p>
          <a:p>
            <a:pPr>
              <a:spcBef>
                <a:spcPts val="1000"/>
              </a:spcBef>
            </a:pPr>
            <a:r>
              <a:rPr lang="en-US" sz="1600" dirty="0"/>
              <a:t>You will be asked to confirm your request to revise the Receipt.  Click  Yes .</a:t>
            </a:r>
          </a:p>
          <a:p>
            <a:pPr>
              <a:spcBef>
                <a:spcPts val="1000"/>
              </a:spcBef>
            </a:pPr>
            <a:r>
              <a:rPr lang="en-US" sz="1600" dirty="0"/>
              <a:t>In case you’ve made a Receipt mistakenly or it is no more relevant for you, you can </a:t>
            </a:r>
            <a:r>
              <a:rPr lang="en-US" sz="1600" b="1" dirty="0"/>
              <a:t>Cancel </a:t>
            </a:r>
            <a:r>
              <a:rPr lang="en-US" sz="1600" dirty="0"/>
              <a:t>it and start again. You will be asked to provide a comment as to why the Receipt is being cancelled. Click Yes to confirm the cancellation. </a:t>
            </a:r>
          </a:p>
          <a:p>
            <a:pPr>
              <a:spcBef>
                <a:spcPts val="1000"/>
              </a:spcBef>
            </a:pPr>
            <a:br>
              <a:rPr lang="en-US" sz="1600" dirty="0"/>
            </a:br>
            <a:br>
              <a:rPr lang="en-US" sz="1600" dirty="0"/>
            </a:br>
            <a:endParaRPr lang="en-US" sz="1600" dirty="0"/>
          </a:p>
          <a:p>
            <a:r>
              <a:rPr lang="en-US" sz="1600" b="1" dirty="0"/>
              <a:t>Note: </a:t>
            </a:r>
            <a:r>
              <a:rPr lang="en-US" sz="1600" dirty="0"/>
              <a:t>Canceled Receipts cannot be retrieved.</a:t>
            </a:r>
          </a:p>
        </p:txBody>
      </p:sp>
      <p:pic>
        <p:nvPicPr>
          <p:cNvPr id="2050" name="Picture 2">
            <a:extLst>
              <a:ext uri="{FF2B5EF4-FFF2-40B4-BE49-F238E27FC236}">
                <a16:creationId xmlns:a16="http://schemas.microsoft.com/office/drawing/2014/main" id="{CF7A2EE0-F716-474E-9221-66317F2AE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4" y="2421683"/>
            <a:ext cx="7628965" cy="2707885"/>
          </a:xfrm>
          <a:prstGeom prst="rect">
            <a:avLst/>
          </a:prstGeom>
          <a:noFill/>
          <a:extLst>
            <a:ext uri="{909E8E84-426E-40DD-AFC4-6F175D3DCCD1}">
              <a14:hiddenFill xmlns:a14="http://schemas.microsoft.com/office/drawing/2010/main">
                <a:solidFill>
                  <a:srgbClr val="FFFFFF"/>
                </a:solidFill>
              </a14:hiddenFill>
            </a:ext>
          </a:extLst>
        </p:spPr>
      </p:pic>
      <p:sp>
        <p:nvSpPr>
          <p:cNvPr id="8" name="Arrow: Up 7">
            <a:extLst>
              <a:ext uri="{FF2B5EF4-FFF2-40B4-BE49-F238E27FC236}">
                <a16:creationId xmlns:a16="http://schemas.microsoft.com/office/drawing/2014/main" id="{43416F8C-BA6C-475A-9F8B-41B9B0C1D64D}"/>
              </a:ext>
            </a:extLst>
          </p:cNvPr>
          <p:cNvSpPr/>
          <p:nvPr/>
        </p:nvSpPr>
        <p:spPr>
          <a:xfrm rot="16200000">
            <a:off x="1719943" y="2438398"/>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58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Tracking Receipts by Status</a:t>
            </a:r>
          </a:p>
        </p:txBody>
      </p:sp>
      <p:sp>
        <p:nvSpPr>
          <p:cNvPr id="3" name="Rectangle 2">
            <a:extLst>
              <a:ext uri="{FF2B5EF4-FFF2-40B4-BE49-F238E27FC236}">
                <a16:creationId xmlns:a16="http://schemas.microsoft.com/office/drawing/2014/main" id="{05B1BABB-850B-4395-B312-20F1C6319B75}"/>
              </a:ext>
            </a:extLst>
          </p:cNvPr>
          <p:cNvSpPr/>
          <p:nvPr/>
        </p:nvSpPr>
        <p:spPr>
          <a:xfrm>
            <a:off x="3227294" y="1438400"/>
            <a:ext cx="6096000" cy="369332"/>
          </a:xfrm>
          <a:prstGeom prst="rect">
            <a:avLst/>
          </a:prstGeom>
        </p:spPr>
        <p:txBody>
          <a:bodyPr>
            <a:spAutoFit/>
          </a:bodyPr>
          <a:lstStyle/>
          <a:p>
            <a:r>
              <a:rPr lang="en-US" b="1" dirty="0"/>
              <a:t>You can </a:t>
            </a:r>
            <a:r>
              <a:rPr lang="en-US" b="1" u="sng" dirty="0">
                <a:hlinkClick r:id="rId3">
                  <a:extLst>
                    <a:ext uri="{A12FA001-AC4F-418D-AE19-62706E023703}">
                      <ahyp:hlinkClr xmlns:ahyp="http://schemas.microsoft.com/office/drawing/2018/hyperlinkcolor" val="tx"/>
                    </a:ext>
                  </a:extLst>
                </a:hlinkClick>
              </a:rPr>
              <a:t>track Receipts in Precoro</a:t>
            </a:r>
            <a:r>
              <a:rPr lang="en-US" b="1" dirty="0"/>
              <a:t> by referencing their statuses:</a:t>
            </a:r>
            <a:endParaRPr lang="en-US" dirty="0"/>
          </a:p>
        </p:txBody>
      </p:sp>
      <p:sp>
        <p:nvSpPr>
          <p:cNvPr id="4" name="Rectangle 3">
            <a:extLst>
              <a:ext uri="{FF2B5EF4-FFF2-40B4-BE49-F238E27FC236}">
                <a16:creationId xmlns:a16="http://schemas.microsoft.com/office/drawing/2014/main" id="{A444F9F9-6C59-44C2-9726-6ABF89DD7C54}"/>
              </a:ext>
            </a:extLst>
          </p:cNvPr>
          <p:cNvSpPr/>
          <p:nvPr/>
        </p:nvSpPr>
        <p:spPr>
          <a:xfrm>
            <a:off x="882122" y="2267431"/>
            <a:ext cx="4421401" cy="3785652"/>
          </a:xfrm>
          <a:prstGeom prst="rect">
            <a:avLst/>
          </a:prstGeom>
        </p:spPr>
        <p:txBody>
          <a:bodyPr wrap="square">
            <a:spAutoFit/>
          </a:bodyPr>
          <a:lstStyle/>
          <a:p>
            <a:pPr>
              <a:spcBef>
                <a:spcPts val="1000"/>
              </a:spcBef>
            </a:pPr>
            <a:r>
              <a:rPr lang="en-US" sz="1600" dirty="0">
                <a:solidFill>
                  <a:srgbClr val="49525A"/>
                </a:solidFill>
              </a:rPr>
              <a:t>Draft </a:t>
            </a:r>
            <a:r>
              <a:rPr lang="en-US" sz="1600" dirty="0"/>
              <a:t>- means your Receipt has been created, </a:t>
            </a:r>
            <a:br>
              <a:rPr lang="en-US" sz="1600" dirty="0"/>
            </a:br>
            <a:r>
              <a:rPr lang="en-US" sz="1600" dirty="0"/>
              <a:t>but not yet confirmed. You must attach the packing slip to the Receipt record. Once you do, you can confirm the Receipt.</a:t>
            </a:r>
            <a:br>
              <a:rPr lang="en-US" sz="1600" dirty="0">
                <a:solidFill>
                  <a:srgbClr val="676F8F"/>
                </a:solidFill>
              </a:rPr>
            </a:br>
            <a:endParaRPr lang="en-US" sz="1600" dirty="0"/>
          </a:p>
          <a:p>
            <a:r>
              <a:rPr lang="en-US" sz="1600" dirty="0">
                <a:solidFill>
                  <a:srgbClr val="9F522B"/>
                </a:solidFill>
              </a:rPr>
              <a:t>Matching </a:t>
            </a:r>
            <a:r>
              <a:rPr lang="en-US" sz="1600" dirty="0"/>
              <a:t>- appears when there is a discrepancy between the Receipt and the PO (more items received, then ordered). The Buyer has to accept matching before the Receipt can be further processed.</a:t>
            </a:r>
          </a:p>
          <a:p>
            <a:br>
              <a:rPr lang="en-US" sz="1600" dirty="0"/>
            </a:br>
            <a:r>
              <a:rPr lang="en-US" sz="1600" dirty="0">
                <a:solidFill>
                  <a:srgbClr val="9F522B"/>
                </a:solidFill>
              </a:rPr>
              <a:t>In Revision </a:t>
            </a:r>
            <a:r>
              <a:rPr lang="en-US" sz="1600" dirty="0"/>
              <a:t>- appears if the Receipt originator or the buyer revise the Receipt to implement the necessary changes (for example, change of quantities, dates, etc.).</a:t>
            </a:r>
          </a:p>
        </p:txBody>
      </p:sp>
      <p:sp>
        <p:nvSpPr>
          <p:cNvPr id="5" name="Rectangle 4">
            <a:extLst>
              <a:ext uri="{FF2B5EF4-FFF2-40B4-BE49-F238E27FC236}">
                <a16:creationId xmlns:a16="http://schemas.microsoft.com/office/drawing/2014/main" id="{0F9D6E58-90E5-4AF8-A46E-A8ECE7536B86}"/>
              </a:ext>
            </a:extLst>
          </p:cNvPr>
          <p:cNvSpPr/>
          <p:nvPr/>
        </p:nvSpPr>
        <p:spPr>
          <a:xfrm>
            <a:off x="5588934" y="2816751"/>
            <a:ext cx="6096000" cy="2031325"/>
          </a:xfrm>
          <a:prstGeom prst="rect">
            <a:avLst/>
          </a:prstGeom>
        </p:spPr>
        <p:txBody>
          <a:bodyPr>
            <a:spAutoFit/>
          </a:bodyPr>
          <a:lstStyle/>
          <a:p>
            <a:r>
              <a:rPr lang="en-US" dirty="0">
                <a:solidFill>
                  <a:srgbClr val="9B0719"/>
                </a:solidFill>
              </a:rPr>
              <a:t>Cancelled </a:t>
            </a:r>
            <a:r>
              <a:rPr lang="en-US" dirty="0">
                <a:solidFill>
                  <a:srgbClr val="676F8F"/>
                </a:solidFill>
              </a:rPr>
              <a:t> </a:t>
            </a:r>
            <a:r>
              <a:rPr lang="en-US" dirty="0"/>
              <a:t>- the document was cancelled and is no longer relevant.</a:t>
            </a:r>
          </a:p>
          <a:p>
            <a:br>
              <a:rPr lang="en-US" dirty="0"/>
            </a:br>
            <a:r>
              <a:rPr lang="en-US" dirty="0">
                <a:solidFill>
                  <a:srgbClr val="9B0719"/>
                </a:solidFill>
              </a:rPr>
              <a:t>Rejected </a:t>
            </a:r>
            <a:r>
              <a:rPr lang="en-US" dirty="0">
                <a:solidFill>
                  <a:srgbClr val="676F8F"/>
                </a:solidFill>
              </a:rPr>
              <a:t> </a:t>
            </a:r>
            <a:r>
              <a:rPr lang="en-US" dirty="0"/>
              <a:t>- the Receipt was rejected while in matching.</a:t>
            </a:r>
          </a:p>
          <a:p>
            <a:br>
              <a:rPr lang="en-US" dirty="0"/>
            </a:br>
            <a:r>
              <a:rPr lang="en-US" dirty="0">
                <a:solidFill>
                  <a:srgbClr val="004A94"/>
                </a:solidFill>
              </a:rPr>
              <a:t>Received</a:t>
            </a:r>
            <a:r>
              <a:rPr lang="en-US" dirty="0">
                <a:solidFill>
                  <a:srgbClr val="CCD4FF"/>
                </a:solidFill>
              </a:rPr>
              <a:t>.</a:t>
            </a:r>
            <a:r>
              <a:rPr lang="en-US" dirty="0">
                <a:solidFill>
                  <a:srgbClr val="525B7F"/>
                </a:solidFill>
              </a:rPr>
              <a:t> </a:t>
            </a:r>
            <a:r>
              <a:rPr lang="en-US" dirty="0"/>
              <a:t>- the Receipt matched to the PO, and the delivery was successfully indicated.</a:t>
            </a:r>
          </a:p>
        </p:txBody>
      </p:sp>
    </p:spTree>
    <p:extLst>
      <p:ext uri="{BB962C8B-B14F-4D97-AF65-F5344CB8AC3E}">
        <p14:creationId xmlns:p14="http://schemas.microsoft.com/office/powerpoint/2010/main" val="243158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46480"/>
            <a:ext cx="9144000" cy="2387600"/>
          </a:xfrm>
        </p:spPr>
        <p:txBody>
          <a:bodyPr/>
          <a:lstStyle/>
          <a:p>
            <a:r>
              <a:rPr lang="en-US" b="1" dirty="0">
                <a:solidFill>
                  <a:schemeClr val="bg1"/>
                </a:solidFill>
                <a:latin typeface="Arial"/>
                <a:cs typeface="Arial"/>
              </a:rPr>
              <a:t>Invoices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73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211676" y="243678"/>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Invoice Creation</a:t>
            </a:r>
          </a:p>
        </p:txBody>
      </p:sp>
      <p:sp>
        <p:nvSpPr>
          <p:cNvPr id="7" name="Rectangle 6">
            <a:extLst>
              <a:ext uri="{FF2B5EF4-FFF2-40B4-BE49-F238E27FC236}">
                <a16:creationId xmlns:a16="http://schemas.microsoft.com/office/drawing/2014/main" id="{DA6B21F5-1EAD-4187-99CB-3221F152249D}"/>
              </a:ext>
            </a:extLst>
          </p:cNvPr>
          <p:cNvSpPr/>
          <p:nvPr/>
        </p:nvSpPr>
        <p:spPr>
          <a:xfrm>
            <a:off x="9534125" y="1645071"/>
            <a:ext cx="2424793" cy="4534575"/>
          </a:xfrm>
          <a:prstGeom prst="rect">
            <a:avLst/>
          </a:prstGeom>
        </p:spPr>
        <p:txBody>
          <a:bodyPr wrap="square">
            <a:spAutoFit/>
          </a:bodyPr>
          <a:lstStyle/>
          <a:p>
            <a:r>
              <a:rPr lang="en-US" sz="1600" b="1" dirty="0"/>
              <a:t>To add an Invoice to Precoro:</a:t>
            </a:r>
            <a:endParaRPr lang="en-US" sz="1600" dirty="0"/>
          </a:p>
          <a:p>
            <a:pPr fontAlgn="base">
              <a:spcBef>
                <a:spcPts val="1000"/>
              </a:spcBef>
              <a:buFont typeface="+mj-lt"/>
              <a:buAutoNum type="arabicPeriod"/>
            </a:pPr>
            <a:r>
              <a:rPr lang="en-US" sz="1600" dirty="0"/>
              <a:t> Click on the left-side Navigation bar in Precoro and select </a:t>
            </a:r>
            <a:r>
              <a:rPr lang="en-US" sz="1600" b="1" dirty="0"/>
              <a:t>“Invoices”</a:t>
            </a:r>
          </a:p>
          <a:p>
            <a:pPr fontAlgn="base">
              <a:spcBef>
                <a:spcPts val="1000"/>
              </a:spcBef>
              <a:buFont typeface="+mj-lt"/>
              <a:buAutoNum type="arabicPeriod"/>
            </a:pPr>
            <a:endParaRPr lang="en-US" sz="1600" b="1" dirty="0"/>
          </a:p>
          <a:p>
            <a:pPr fontAlgn="base">
              <a:buFont typeface="+mj-lt"/>
              <a:buAutoNum type="arabicPeriod"/>
            </a:pPr>
            <a:r>
              <a:rPr lang="en-US" sz="1600" dirty="0"/>
              <a:t> On the Receipt page in the top-right corner, click the </a:t>
            </a:r>
            <a:r>
              <a:rPr lang="en-US" sz="1600" b="1" dirty="0"/>
              <a:t>Add</a:t>
            </a:r>
            <a:r>
              <a:rPr lang="en-US" sz="1600" dirty="0"/>
              <a:t> button.</a:t>
            </a:r>
          </a:p>
          <a:p>
            <a:pPr fontAlgn="base">
              <a:buFont typeface="+mj-lt"/>
              <a:buAutoNum type="arabicPeriod"/>
            </a:pPr>
            <a:endParaRPr lang="en-US" sz="1600" dirty="0"/>
          </a:p>
          <a:p>
            <a:pPr fontAlgn="base">
              <a:buFont typeface="+mj-lt"/>
              <a:buAutoNum type="arabicPeriod"/>
            </a:pPr>
            <a:r>
              <a:rPr lang="en-US" sz="1600" dirty="0"/>
              <a:t> Fill out the required fields on the header section.</a:t>
            </a:r>
          </a:p>
          <a:p>
            <a:pPr fontAlgn="base">
              <a:buFont typeface="+mj-lt"/>
              <a:buAutoNum type="arabicPeriod"/>
            </a:pPr>
            <a:endParaRPr lang="en-US" sz="1600" dirty="0"/>
          </a:p>
          <a:p>
            <a:pPr fontAlgn="base">
              <a:buFont typeface="+mj-lt"/>
              <a:buAutoNum type="arabicPeriod"/>
            </a:pPr>
            <a:r>
              <a:rPr lang="en-US" sz="1600" dirty="0"/>
              <a:t> Once completed, click the </a:t>
            </a:r>
            <a:r>
              <a:rPr lang="en-US" sz="1600" b="1" dirty="0"/>
              <a:t>Create</a:t>
            </a:r>
            <a:r>
              <a:rPr lang="en-US" sz="1600" dirty="0"/>
              <a:t> button located at the top-right corner.</a:t>
            </a:r>
          </a:p>
        </p:txBody>
      </p:sp>
      <p:pic>
        <p:nvPicPr>
          <p:cNvPr id="8" name="Picture 7">
            <a:extLst>
              <a:ext uri="{FF2B5EF4-FFF2-40B4-BE49-F238E27FC236}">
                <a16:creationId xmlns:a16="http://schemas.microsoft.com/office/drawing/2014/main" id="{69939B63-1876-48AD-B1FB-6ABFFB4E7DFE}"/>
              </a:ext>
            </a:extLst>
          </p:cNvPr>
          <p:cNvPicPr>
            <a:picLocks noChangeAspect="1"/>
          </p:cNvPicPr>
          <p:nvPr/>
        </p:nvPicPr>
        <p:blipFill>
          <a:blip r:embed="rId3"/>
          <a:stretch>
            <a:fillRect/>
          </a:stretch>
        </p:blipFill>
        <p:spPr>
          <a:xfrm>
            <a:off x="143434" y="2216855"/>
            <a:ext cx="9287729" cy="3391005"/>
          </a:xfrm>
          <a:prstGeom prst="rect">
            <a:avLst/>
          </a:prstGeom>
        </p:spPr>
      </p:pic>
      <p:sp>
        <p:nvSpPr>
          <p:cNvPr id="9" name="Arrow: Up 8">
            <a:extLst>
              <a:ext uri="{FF2B5EF4-FFF2-40B4-BE49-F238E27FC236}">
                <a16:creationId xmlns:a16="http://schemas.microsoft.com/office/drawing/2014/main" id="{6DA6DAA1-33FD-4EE3-B030-3DAEB320D96E}"/>
              </a:ext>
            </a:extLst>
          </p:cNvPr>
          <p:cNvSpPr/>
          <p:nvPr/>
        </p:nvSpPr>
        <p:spPr>
          <a:xfrm>
            <a:off x="9079966" y="2519080"/>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56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211676" y="243678"/>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Invoice Creation</a:t>
            </a:r>
          </a:p>
        </p:txBody>
      </p:sp>
      <p:sp>
        <p:nvSpPr>
          <p:cNvPr id="3" name="Rectangle 2">
            <a:extLst>
              <a:ext uri="{FF2B5EF4-FFF2-40B4-BE49-F238E27FC236}">
                <a16:creationId xmlns:a16="http://schemas.microsoft.com/office/drawing/2014/main" id="{9255070D-C4B4-454A-BA66-F864709639E9}"/>
              </a:ext>
            </a:extLst>
          </p:cNvPr>
          <p:cNvSpPr/>
          <p:nvPr/>
        </p:nvSpPr>
        <p:spPr>
          <a:xfrm>
            <a:off x="1631575" y="1322342"/>
            <a:ext cx="9018495" cy="1477328"/>
          </a:xfrm>
          <a:prstGeom prst="rect">
            <a:avLst/>
          </a:prstGeom>
        </p:spPr>
        <p:txBody>
          <a:bodyPr wrap="square">
            <a:spAutoFit/>
          </a:bodyPr>
          <a:lstStyle/>
          <a:p>
            <a:r>
              <a:rPr lang="en-US" dirty="0"/>
              <a:t>To add a line item, click the </a:t>
            </a:r>
            <a:r>
              <a:rPr lang="en-US" b="1" dirty="0"/>
              <a:t>“Add”</a:t>
            </a:r>
            <a:r>
              <a:rPr lang="en-US" dirty="0"/>
              <a:t> button under the header and manually enter your items. When you’re finished, click the </a:t>
            </a:r>
            <a:r>
              <a:rPr lang="en-US" b="1" dirty="0"/>
              <a:t>check‑mark icon</a:t>
            </a:r>
            <a:r>
              <a:rPr lang="en-US" dirty="0"/>
              <a:t> under the </a:t>
            </a:r>
            <a:r>
              <a:rPr lang="en-US" i="1" dirty="0"/>
              <a:t>Action</a:t>
            </a:r>
            <a:r>
              <a:rPr lang="en-US" dirty="0"/>
              <a:t> column to save the items.</a:t>
            </a:r>
          </a:p>
          <a:p>
            <a:endParaRPr lang="en-US" dirty="0"/>
          </a:p>
          <a:p>
            <a:r>
              <a:rPr lang="en-US" dirty="0"/>
              <a:t>After all invoice items have been entered and attachment has been added, click </a:t>
            </a:r>
            <a:r>
              <a:rPr lang="en-US" b="1" dirty="0"/>
              <a:t>Confirm</a:t>
            </a:r>
            <a:r>
              <a:rPr lang="en-US" dirty="0"/>
              <a:t> in the top‑right corner to proceed.</a:t>
            </a:r>
          </a:p>
        </p:txBody>
      </p:sp>
      <p:pic>
        <p:nvPicPr>
          <p:cNvPr id="4" name="Picture 3">
            <a:extLst>
              <a:ext uri="{FF2B5EF4-FFF2-40B4-BE49-F238E27FC236}">
                <a16:creationId xmlns:a16="http://schemas.microsoft.com/office/drawing/2014/main" id="{A33E812C-B3DB-46C0-928D-F83A596668FB}"/>
              </a:ext>
            </a:extLst>
          </p:cNvPr>
          <p:cNvPicPr>
            <a:picLocks noChangeAspect="1"/>
          </p:cNvPicPr>
          <p:nvPr/>
        </p:nvPicPr>
        <p:blipFill>
          <a:blip r:embed="rId3"/>
          <a:stretch>
            <a:fillRect/>
          </a:stretch>
        </p:blipFill>
        <p:spPr>
          <a:xfrm>
            <a:off x="1766046" y="2934141"/>
            <a:ext cx="8659907" cy="3792278"/>
          </a:xfrm>
          <a:prstGeom prst="rect">
            <a:avLst/>
          </a:prstGeom>
        </p:spPr>
      </p:pic>
      <p:sp>
        <p:nvSpPr>
          <p:cNvPr id="10" name="Arrow: Up 9">
            <a:extLst>
              <a:ext uri="{FF2B5EF4-FFF2-40B4-BE49-F238E27FC236}">
                <a16:creationId xmlns:a16="http://schemas.microsoft.com/office/drawing/2014/main" id="{AB7671A9-456F-41D7-B857-657C91B6D635}"/>
              </a:ext>
            </a:extLst>
          </p:cNvPr>
          <p:cNvSpPr/>
          <p:nvPr/>
        </p:nvSpPr>
        <p:spPr>
          <a:xfrm>
            <a:off x="9886790" y="5970492"/>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645230C2-12EB-4C3F-99A3-9066DA908435}"/>
              </a:ext>
            </a:extLst>
          </p:cNvPr>
          <p:cNvSpPr/>
          <p:nvPr/>
        </p:nvSpPr>
        <p:spPr>
          <a:xfrm>
            <a:off x="9886789" y="3245221"/>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D3F35CBF-5E5C-4B19-BE0C-8A3A62647F3B}"/>
              </a:ext>
            </a:extLst>
          </p:cNvPr>
          <p:cNvSpPr/>
          <p:nvPr/>
        </p:nvSpPr>
        <p:spPr>
          <a:xfrm rot="5400000">
            <a:off x="1539046" y="6322997"/>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9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211676" y="243678"/>
            <a:ext cx="10392576" cy="1078664"/>
          </a:xfrm>
        </p:spPr>
        <p:txBody>
          <a:bodyPr>
            <a:normAutofit fontScale="90000"/>
          </a:bodyPr>
          <a:lstStyle/>
          <a:p>
            <a:pPr algn="ctr"/>
            <a:r>
              <a:rPr lang="en-US" dirty="0">
                <a:solidFill>
                  <a:schemeClr val="bg1"/>
                </a:solidFill>
                <a:latin typeface="Arial" panose="020B0604020202020204" pitchFamily="34" charset="0"/>
                <a:cs typeface="Arial" panose="020B0604020202020204" pitchFamily="34" charset="0"/>
              </a:rPr>
              <a:t>Invoice Creation- Add from Purchase Order</a:t>
            </a:r>
          </a:p>
        </p:txBody>
      </p:sp>
      <p:sp>
        <p:nvSpPr>
          <p:cNvPr id="8" name="Rectangle 7">
            <a:extLst>
              <a:ext uri="{FF2B5EF4-FFF2-40B4-BE49-F238E27FC236}">
                <a16:creationId xmlns:a16="http://schemas.microsoft.com/office/drawing/2014/main" id="{A7C09F1F-0DA0-4F78-8AA9-0E057B08115D}"/>
              </a:ext>
            </a:extLst>
          </p:cNvPr>
          <p:cNvSpPr/>
          <p:nvPr/>
        </p:nvSpPr>
        <p:spPr>
          <a:xfrm>
            <a:off x="9534125" y="1406202"/>
            <a:ext cx="2424793" cy="5027017"/>
          </a:xfrm>
          <a:prstGeom prst="rect">
            <a:avLst/>
          </a:prstGeom>
        </p:spPr>
        <p:txBody>
          <a:bodyPr wrap="square">
            <a:spAutoFit/>
          </a:bodyPr>
          <a:lstStyle/>
          <a:p>
            <a:r>
              <a:rPr lang="en-US" sz="1600" b="1" dirty="0"/>
              <a:t>To add an Invoice to Precoro by Purchase Order:</a:t>
            </a:r>
            <a:endParaRPr lang="en-US" sz="1600" dirty="0"/>
          </a:p>
          <a:p>
            <a:pPr fontAlgn="base">
              <a:spcBef>
                <a:spcPts val="1000"/>
              </a:spcBef>
              <a:buFont typeface="+mj-lt"/>
              <a:buAutoNum type="arabicPeriod"/>
            </a:pPr>
            <a:r>
              <a:rPr lang="en-US" sz="1600" dirty="0"/>
              <a:t> Click on the left-side Navigation bar in Precoro and select </a:t>
            </a:r>
            <a:r>
              <a:rPr lang="en-US" sz="1600" b="1" dirty="0"/>
              <a:t>“Invoices”</a:t>
            </a:r>
          </a:p>
          <a:p>
            <a:pPr fontAlgn="base">
              <a:spcBef>
                <a:spcPts val="1000"/>
              </a:spcBef>
              <a:buFont typeface="+mj-lt"/>
              <a:buAutoNum type="arabicPeriod"/>
            </a:pPr>
            <a:endParaRPr lang="en-US" sz="1600" b="1" dirty="0"/>
          </a:p>
          <a:p>
            <a:pPr fontAlgn="base">
              <a:buFont typeface="+mj-lt"/>
              <a:buAutoNum type="arabicPeriod"/>
            </a:pPr>
            <a:r>
              <a:rPr lang="en-US" sz="1600" dirty="0"/>
              <a:t> On the Receipt page in the top-right corner, click the </a:t>
            </a:r>
            <a:r>
              <a:rPr lang="en-US" sz="1600" b="1" dirty="0"/>
              <a:t>Add</a:t>
            </a:r>
            <a:r>
              <a:rPr lang="en-US" sz="1600" dirty="0"/>
              <a:t> </a:t>
            </a:r>
            <a:r>
              <a:rPr lang="en-US" sz="1600" b="1" dirty="0"/>
              <a:t>from PO </a:t>
            </a:r>
            <a:r>
              <a:rPr lang="en-US" sz="1600" dirty="0"/>
              <a:t>button.</a:t>
            </a:r>
          </a:p>
          <a:p>
            <a:pPr fontAlgn="base">
              <a:buFont typeface="+mj-lt"/>
              <a:buAutoNum type="arabicPeriod"/>
            </a:pPr>
            <a:endParaRPr lang="en-US" sz="1600" dirty="0"/>
          </a:p>
          <a:p>
            <a:pPr fontAlgn="base">
              <a:buFont typeface="+mj-lt"/>
              <a:buAutoNum type="arabicPeriod"/>
            </a:pPr>
            <a:r>
              <a:rPr lang="en-US" sz="1600" dirty="0"/>
              <a:t> Select corresponding Purchase Orders that matches your invoice</a:t>
            </a:r>
          </a:p>
          <a:p>
            <a:pPr fontAlgn="base">
              <a:buFont typeface="+mj-lt"/>
              <a:buAutoNum type="arabicPeriod"/>
            </a:pPr>
            <a:endParaRPr lang="en-US" sz="1600" dirty="0"/>
          </a:p>
          <a:p>
            <a:pPr fontAlgn="base">
              <a:buFont typeface="+mj-lt"/>
              <a:buAutoNum type="arabicPeriod"/>
            </a:pPr>
            <a:r>
              <a:rPr lang="en-US" sz="1600" dirty="0"/>
              <a:t> Once completed, click the </a:t>
            </a:r>
            <a:r>
              <a:rPr lang="en-US" sz="1600" b="1" dirty="0"/>
              <a:t>Next Step</a:t>
            </a:r>
            <a:r>
              <a:rPr lang="en-US" sz="1600" dirty="0"/>
              <a:t> button located at the top-right corner.</a:t>
            </a:r>
          </a:p>
        </p:txBody>
      </p:sp>
      <p:pic>
        <p:nvPicPr>
          <p:cNvPr id="5" name="Picture 4">
            <a:extLst>
              <a:ext uri="{FF2B5EF4-FFF2-40B4-BE49-F238E27FC236}">
                <a16:creationId xmlns:a16="http://schemas.microsoft.com/office/drawing/2014/main" id="{130775B8-3257-40DC-AA6D-A10FE8303EDE}"/>
              </a:ext>
            </a:extLst>
          </p:cNvPr>
          <p:cNvPicPr>
            <a:picLocks noChangeAspect="1"/>
          </p:cNvPicPr>
          <p:nvPr/>
        </p:nvPicPr>
        <p:blipFill>
          <a:blip r:embed="rId3"/>
          <a:stretch>
            <a:fillRect/>
          </a:stretch>
        </p:blipFill>
        <p:spPr>
          <a:xfrm>
            <a:off x="233082" y="1406202"/>
            <a:ext cx="4248743" cy="2629267"/>
          </a:xfrm>
          <a:prstGeom prst="rect">
            <a:avLst/>
          </a:prstGeom>
        </p:spPr>
      </p:pic>
      <p:pic>
        <p:nvPicPr>
          <p:cNvPr id="6" name="Picture 5">
            <a:extLst>
              <a:ext uri="{FF2B5EF4-FFF2-40B4-BE49-F238E27FC236}">
                <a16:creationId xmlns:a16="http://schemas.microsoft.com/office/drawing/2014/main" id="{F82FD7ED-E9AF-41B0-8493-C2102863A00F}"/>
              </a:ext>
            </a:extLst>
          </p:cNvPr>
          <p:cNvPicPr>
            <a:picLocks noChangeAspect="1"/>
          </p:cNvPicPr>
          <p:nvPr/>
        </p:nvPicPr>
        <p:blipFill>
          <a:blip r:embed="rId4"/>
          <a:stretch>
            <a:fillRect/>
          </a:stretch>
        </p:blipFill>
        <p:spPr>
          <a:xfrm>
            <a:off x="233081" y="3262047"/>
            <a:ext cx="8845549" cy="2340894"/>
          </a:xfrm>
          <a:prstGeom prst="rect">
            <a:avLst/>
          </a:prstGeom>
        </p:spPr>
      </p:pic>
      <p:sp>
        <p:nvSpPr>
          <p:cNvPr id="13" name="Arrow: Up 12">
            <a:extLst>
              <a:ext uri="{FF2B5EF4-FFF2-40B4-BE49-F238E27FC236}">
                <a16:creationId xmlns:a16="http://schemas.microsoft.com/office/drawing/2014/main" id="{FD699722-30EB-4CD4-922C-888C4D46D4DA}"/>
              </a:ext>
            </a:extLst>
          </p:cNvPr>
          <p:cNvSpPr/>
          <p:nvPr/>
        </p:nvSpPr>
        <p:spPr>
          <a:xfrm>
            <a:off x="2732953" y="1973947"/>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F6555299-E08B-4855-8A28-4037AD840D1B}"/>
              </a:ext>
            </a:extLst>
          </p:cNvPr>
          <p:cNvSpPr/>
          <p:nvPr/>
        </p:nvSpPr>
        <p:spPr>
          <a:xfrm>
            <a:off x="321448" y="4803616"/>
            <a:ext cx="135752"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57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CF8B9E-01BC-1F65-19A8-D418AD37B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F1B24-BC5B-56E3-479A-A54FD8A539B0}"/>
              </a:ext>
            </a:extLst>
          </p:cNvPr>
          <p:cNvSpPr>
            <a:spLocks noGrp="1"/>
          </p:cNvSpPr>
          <p:nvPr>
            <p:ph type="title"/>
          </p:nvPr>
        </p:nvSpPr>
        <p:spPr>
          <a:xfrm>
            <a:off x="3816353" y="152242"/>
            <a:ext cx="5753901" cy="1078664"/>
          </a:xfrm>
        </p:spPr>
        <p:txBody>
          <a:bodyPr>
            <a:normAutofit/>
          </a:bodyPr>
          <a:lstStyle/>
          <a:p>
            <a:r>
              <a:rPr lang="en-US" dirty="0">
                <a:solidFill>
                  <a:schemeClr val="bg1"/>
                </a:solidFill>
                <a:latin typeface="Arial" panose="020B0604020202020204" pitchFamily="34" charset="0"/>
                <a:cs typeface="Arial" panose="020B0604020202020204" pitchFamily="34" charset="0"/>
              </a:rPr>
              <a:t>Precoro Mobile App</a:t>
            </a:r>
          </a:p>
        </p:txBody>
      </p:sp>
      <p:sp>
        <p:nvSpPr>
          <p:cNvPr id="3" name="Rectangle 2">
            <a:extLst>
              <a:ext uri="{FF2B5EF4-FFF2-40B4-BE49-F238E27FC236}">
                <a16:creationId xmlns:a16="http://schemas.microsoft.com/office/drawing/2014/main" id="{C74F88FF-9723-4599-925F-B794FAA1A312}"/>
              </a:ext>
            </a:extLst>
          </p:cNvPr>
          <p:cNvSpPr/>
          <p:nvPr/>
        </p:nvSpPr>
        <p:spPr>
          <a:xfrm>
            <a:off x="6159583" y="2177246"/>
            <a:ext cx="6096000" cy="646331"/>
          </a:xfrm>
          <a:prstGeom prst="rect">
            <a:avLst/>
          </a:prstGeom>
        </p:spPr>
        <p:txBody>
          <a:bodyPr>
            <a:spAutoFit/>
          </a:bodyPr>
          <a:lstStyle/>
          <a:p>
            <a:br>
              <a:rPr lang="en-US" dirty="0"/>
            </a:br>
            <a:endParaRPr lang="en-US" dirty="0"/>
          </a:p>
        </p:txBody>
      </p:sp>
      <p:sp>
        <p:nvSpPr>
          <p:cNvPr id="6" name="Rectangle 5">
            <a:extLst>
              <a:ext uri="{FF2B5EF4-FFF2-40B4-BE49-F238E27FC236}">
                <a16:creationId xmlns:a16="http://schemas.microsoft.com/office/drawing/2014/main" id="{86CF99FC-821A-4167-9553-08F43CD085A9}"/>
              </a:ext>
            </a:extLst>
          </p:cNvPr>
          <p:cNvSpPr/>
          <p:nvPr/>
        </p:nvSpPr>
        <p:spPr>
          <a:xfrm>
            <a:off x="5871882" y="1459050"/>
            <a:ext cx="6096000" cy="3293209"/>
          </a:xfrm>
          <a:prstGeom prst="rect">
            <a:avLst/>
          </a:prstGeom>
        </p:spPr>
        <p:txBody>
          <a:bodyPr>
            <a:spAutoFit/>
          </a:bodyPr>
          <a:lstStyle/>
          <a:p>
            <a:r>
              <a:rPr lang="en-US" sz="1600" dirty="0">
                <a:solidFill>
                  <a:srgbClr val="1C2452"/>
                </a:solidFill>
                <a:latin typeface="Inter"/>
              </a:rPr>
              <a:t>Download the Precoro app from the App Store or Google Play.</a:t>
            </a:r>
            <a:endParaRPr lang="en-US" sz="1600" dirty="0"/>
          </a:p>
          <a:p>
            <a:r>
              <a:rPr lang="en-US" sz="1600" dirty="0">
                <a:solidFill>
                  <a:srgbClr val="1C2452"/>
                </a:solidFill>
                <a:latin typeface="Inter"/>
              </a:rPr>
              <a:t>The Precoro app will allow you to:</a:t>
            </a:r>
          </a:p>
          <a:p>
            <a:endParaRPr lang="en-US" sz="1600" dirty="0"/>
          </a:p>
          <a:p>
            <a:pPr fontAlgn="base">
              <a:buFont typeface="Arial" panose="020B0604020202020204" pitchFamily="34" charset="0"/>
              <a:buChar char="•"/>
            </a:pPr>
            <a:r>
              <a:rPr lang="en-US" sz="1600" dirty="0">
                <a:solidFill>
                  <a:srgbClr val="1C2452"/>
                </a:solidFill>
                <a:latin typeface="Inter"/>
              </a:rPr>
              <a:t>Create PRs and Receipts on the go</a:t>
            </a:r>
          </a:p>
          <a:p>
            <a:pPr fontAlgn="base">
              <a:buFont typeface="Arial" panose="020B0604020202020204" pitchFamily="34" charset="0"/>
              <a:buChar char="•"/>
            </a:pPr>
            <a:endParaRPr lang="en-US" sz="1600" dirty="0">
              <a:solidFill>
                <a:srgbClr val="1C2452"/>
              </a:solidFill>
              <a:latin typeface="Inter"/>
            </a:endParaRPr>
          </a:p>
          <a:p>
            <a:pPr fontAlgn="base">
              <a:buFont typeface="Arial" panose="020B0604020202020204" pitchFamily="34" charset="0"/>
              <a:buChar char="•"/>
            </a:pPr>
            <a:r>
              <a:rPr lang="en-US" sz="1600" dirty="0">
                <a:solidFill>
                  <a:srgbClr val="1C2452"/>
                </a:solidFill>
                <a:latin typeface="Inter"/>
              </a:rPr>
              <a:t>Receive instant push notifications about documents that require approval</a:t>
            </a:r>
          </a:p>
          <a:p>
            <a:pPr fontAlgn="base">
              <a:buFont typeface="Arial" panose="020B0604020202020204" pitchFamily="34" charset="0"/>
              <a:buChar char="•"/>
            </a:pPr>
            <a:endParaRPr lang="en-US" sz="1600" dirty="0">
              <a:solidFill>
                <a:srgbClr val="1C2452"/>
              </a:solidFill>
              <a:latin typeface="Inter"/>
            </a:endParaRPr>
          </a:p>
          <a:p>
            <a:pPr fontAlgn="base">
              <a:buFont typeface="Arial" panose="020B0604020202020204" pitchFamily="34" charset="0"/>
              <a:buChar char="•"/>
            </a:pPr>
            <a:r>
              <a:rPr lang="en-US" sz="1600" dirty="0">
                <a:solidFill>
                  <a:srgbClr val="1C2452"/>
                </a:solidFill>
                <a:latin typeface="Inter"/>
              </a:rPr>
              <a:t>View document info and approve with just a click</a:t>
            </a:r>
          </a:p>
          <a:p>
            <a:pPr fontAlgn="base">
              <a:buFont typeface="Arial" panose="020B0604020202020204" pitchFamily="34" charset="0"/>
              <a:buChar char="•"/>
            </a:pPr>
            <a:endParaRPr lang="en-US" sz="1600" dirty="0">
              <a:solidFill>
                <a:srgbClr val="1C2452"/>
              </a:solidFill>
              <a:latin typeface="Inter"/>
            </a:endParaRPr>
          </a:p>
          <a:p>
            <a:pPr fontAlgn="base">
              <a:buFont typeface="Arial" panose="020B0604020202020204" pitchFamily="34" charset="0"/>
              <a:buChar char="•"/>
            </a:pPr>
            <a:r>
              <a:rPr lang="en-US" sz="1600" dirty="0">
                <a:solidFill>
                  <a:srgbClr val="1C2452"/>
                </a:solidFill>
                <a:latin typeface="Inter"/>
              </a:rPr>
              <a:t>Stay updated on each request status from start to finish</a:t>
            </a:r>
          </a:p>
          <a:p>
            <a:pPr fontAlgn="base">
              <a:buFont typeface="Arial" panose="020B0604020202020204" pitchFamily="34" charset="0"/>
              <a:buChar char="•"/>
            </a:pPr>
            <a:endParaRPr lang="en-US" sz="1600" dirty="0">
              <a:solidFill>
                <a:srgbClr val="1C2452"/>
              </a:solidFill>
              <a:latin typeface="Inter"/>
            </a:endParaRPr>
          </a:p>
          <a:p>
            <a:pPr fontAlgn="base">
              <a:buFont typeface="Arial" panose="020B0604020202020204" pitchFamily="34" charset="0"/>
              <a:buChar char="•"/>
            </a:pPr>
            <a:r>
              <a:rPr lang="en-US" sz="1600" dirty="0">
                <a:solidFill>
                  <a:srgbClr val="1C2452"/>
                </a:solidFill>
                <a:latin typeface="Inter"/>
              </a:rPr>
              <a:t>Add, edit, and delete comments on documents</a:t>
            </a:r>
          </a:p>
        </p:txBody>
      </p:sp>
      <p:pic>
        <p:nvPicPr>
          <p:cNvPr id="6146" name="Picture 2">
            <a:extLst>
              <a:ext uri="{FF2B5EF4-FFF2-40B4-BE49-F238E27FC236}">
                <a16:creationId xmlns:a16="http://schemas.microsoft.com/office/drawing/2014/main" id="{8A49F182-BBC5-4047-A894-E39F017BE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69" b="46147"/>
          <a:stretch/>
        </p:blipFill>
        <p:spPr bwMode="auto">
          <a:xfrm>
            <a:off x="345551" y="1275424"/>
            <a:ext cx="3171825" cy="33525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29E86917-0502-4199-B2A6-EC397F0D510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203" b="34248"/>
          <a:stretch/>
        </p:blipFill>
        <p:spPr bwMode="auto">
          <a:xfrm>
            <a:off x="2230440" y="3101946"/>
            <a:ext cx="3171825" cy="36038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 qr code on a white background&#10;&#10;Description automatically generated">
            <a:extLst>
              <a:ext uri="{FF2B5EF4-FFF2-40B4-BE49-F238E27FC236}">
                <a16:creationId xmlns:a16="http://schemas.microsoft.com/office/drawing/2014/main" id="{D96F2A7D-08AD-4AFD-8649-2A4353420F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5789" y="5370102"/>
            <a:ext cx="1366687" cy="136668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 black background with white text&#10;&#10;Description automatically generated">
            <a:extLst>
              <a:ext uri="{FF2B5EF4-FFF2-40B4-BE49-F238E27FC236}">
                <a16:creationId xmlns:a16="http://schemas.microsoft.com/office/drawing/2014/main" id="{7A32A30F-F8AC-4B51-BABA-D70A20E9C1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5789" y="4834149"/>
            <a:ext cx="1349081" cy="40718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 black and white sign with white text&#10;&#10;Description automatically generated">
            <a:extLst>
              <a:ext uri="{FF2B5EF4-FFF2-40B4-BE49-F238E27FC236}">
                <a16:creationId xmlns:a16="http://schemas.microsoft.com/office/drawing/2014/main" id="{23CE31B0-3EA7-4F73-9C5C-9079FEC3F5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9028" y="4829158"/>
            <a:ext cx="1496251" cy="407183"/>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A qr code on a white background&#10;&#10;Description automatically generated">
            <a:extLst>
              <a:ext uri="{FF2B5EF4-FFF2-40B4-BE49-F238E27FC236}">
                <a16:creationId xmlns:a16="http://schemas.microsoft.com/office/drawing/2014/main" id="{DFA3D8EA-0E96-473A-98B9-FE13A863D9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0194" y="533907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4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211676" y="243678"/>
            <a:ext cx="10392576" cy="1078664"/>
          </a:xfrm>
        </p:spPr>
        <p:txBody>
          <a:bodyPr>
            <a:normAutofit fontScale="90000"/>
          </a:bodyPr>
          <a:lstStyle/>
          <a:p>
            <a:pPr algn="ctr"/>
            <a:r>
              <a:rPr lang="en-US" dirty="0">
                <a:solidFill>
                  <a:schemeClr val="bg1"/>
                </a:solidFill>
                <a:latin typeface="Arial" panose="020B0604020202020204" pitchFamily="34" charset="0"/>
                <a:cs typeface="Arial" panose="020B0604020202020204" pitchFamily="34" charset="0"/>
              </a:rPr>
              <a:t>Invoice Creation- Add from Purchase Order</a:t>
            </a:r>
          </a:p>
        </p:txBody>
      </p:sp>
      <p:sp>
        <p:nvSpPr>
          <p:cNvPr id="8" name="Rectangle 7">
            <a:extLst>
              <a:ext uri="{FF2B5EF4-FFF2-40B4-BE49-F238E27FC236}">
                <a16:creationId xmlns:a16="http://schemas.microsoft.com/office/drawing/2014/main" id="{A7C09F1F-0DA0-4F78-8AA9-0E057B08115D}"/>
              </a:ext>
            </a:extLst>
          </p:cNvPr>
          <p:cNvSpPr/>
          <p:nvPr/>
        </p:nvSpPr>
        <p:spPr>
          <a:xfrm>
            <a:off x="2236855" y="1766143"/>
            <a:ext cx="8036698" cy="830997"/>
          </a:xfrm>
          <a:prstGeom prst="rect">
            <a:avLst/>
          </a:prstGeom>
        </p:spPr>
        <p:txBody>
          <a:bodyPr wrap="square">
            <a:spAutoFit/>
          </a:bodyPr>
          <a:lstStyle/>
          <a:p>
            <a:r>
              <a:rPr lang="en-US" sz="1600" b="1" dirty="0"/>
              <a:t>4. Select all items that are included on the invoice and then proceed to next </a:t>
            </a:r>
            <a:r>
              <a:rPr lang="en-US" sz="1600" b="1"/>
              <a:t>step.</a:t>
            </a:r>
          </a:p>
          <a:p>
            <a:endParaRPr lang="en-US" sz="1600" b="1" dirty="0"/>
          </a:p>
          <a:p>
            <a:r>
              <a:rPr lang="en-US" sz="1600" b="1" dirty="0"/>
              <a:t>5. Complete Header Information. Once finished, hit create in the top-right corner</a:t>
            </a:r>
            <a:endParaRPr lang="en-US" sz="1600" dirty="0"/>
          </a:p>
        </p:txBody>
      </p:sp>
      <p:pic>
        <p:nvPicPr>
          <p:cNvPr id="3" name="Picture 2">
            <a:extLst>
              <a:ext uri="{FF2B5EF4-FFF2-40B4-BE49-F238E27FC236}">
                <a16:creationId xmlns:a16="http://schemas.microsoft.com/office/drawing/2014/main" id="{92376A77-FDE0-4AAE-9208-6057B451FC1D}"/>
              </a:ext>
            </a:extLst>
          </p:cNvPr>
          <p:cNvPicPr>
            <a:picLocks noChangeAspect="1"/>
          </p:cNvPicPr>
          <p:nvPr/>
        </p:nvPicPr>
        <p:blipFill>
          <a:blip r:embed="rId3"/>
          <a:stretch>
            <a:fillRect/>
          </a:stretch>
        </p:blipFill>
        <p:spPr>
          <a:xfrm>
            <a:off x="402691" y="3045018"/>
            <a:ext cx="11008659" cy="3210859"/>
          </a:xfrm>
          <a:prstGeom prst="rect">
            <a:avLst/>
          </a:prstGeom>
        </p:spPr>
      </p:pic>
      <p:sp>
        <p:nvSpPr>
          <p:cNvPr id="13" name="Arrow: Up 12">
            <a:extLst>
              <a:ext uri="{FF2B5EF4-FFF2-40B4-BE49-F238E27FC236}">
                <a16:creationId xmlns:a16="http://schemas.microsoft.com/office/drawing/2014/main" id="{FD699722-30EB-4CD4-922C-888C4D46D4DA}"/>
              </a:ext>
            </a:extLst>
          </p:cNvPr>
          <p:cNvSpPr/>
          <p:nvPr/>
        </p:nvSpPr>
        <p:spPr>
          <a:xfrm>
            <a:off x="10973841" y="3429000"/>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Up 9">
            <a:extLst>
              <a:ext uri="{FF2B5EF4-FFF2-40B4-BE49-F238E27FC236}">
                <a16:creationId xmlns:a16="http://schemas.microsoft.com/office/drawing/2014/main" id="{8C3B357D-6E1B-4651-B129-11F7B10DBD14}"/>
              </a:ext>
            </a:extLst>
          </p:cNvPr>
          <p:cNvSpPr/>
          <p:nvPr/>
        </p:nvSpPr>
        <p:spPr>
          <a:xfrm rot="16200000">
            <a:off x="1640542" y="3688976"/>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843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211676" y="243678"/>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Invoice Creation- Add Invoice with OCR</a:t>
            </a:r>
          </a:p>
        </p:txBody>
      </p:sp>
      <p:sp>
        <p:nvSpPr>
          <p:cNvPr id="9" name="Rectangle 8">
            <a:extLst>
              <a:ext uri="{FF2B5EF4-FFF2-40B4-BE49-F238E27FC236}">
                <a16:creationId xmlns:a16="http://schemas.microsoft.com/office/drawing/2014/main" id="{48411E6F-2EBE-4CB8-9979-E688AD14FD52}"/>
              </a:ext>
            </a:extLst>
          </p:cNvPr>
          <p:cNvSpPr/>
          <p:nvPr/>
        </p:nvSpPr>
        <p:spPr>
          <a:xfrm>
            <a:off x="9534125" y="1406202"/>
            <a:ext cx="2424793" cy="4780796"/>
          </a:xfrm>
          <a:prstGeom prst="rect">
            <a:avLst/>
          </a:prstGeom>
        </p:spPr>
        <p:txBody>
          <a:bodyPr wrap="square">
            <a:spAutoFit/>
          </a:bodyPr>
          <a:lstStyle/>
          <a:p>
            <a:r>
              <a:rPr lang="en-US" sz="1600" b="1" dirty="0"/>
              <a:t>To add an Invoice to Precoro OCR:</a:t>
            </a:r>
            <a:endParaRPr lang="en-US" sz="1600" dirty="0"/>
          </a:p>
          <a:p>
            <a:pPr fontAlgn="base">
              <a:spcBef>
                <a:spcPts val="1000"/>
              </a:spcBef>
              <a:buFont typeface="+mj-lt"/>
              <a:buAutoNum type="arabicPeriod"/>
            </a:pPr>
            <a:r>
              <a:rPr lang="en-US" sz="1600" dirty="0"/>
              <a:t> Click on the left-side Navigation bar in Precoro and select </a:t>
            </a:r>
            <a:r>
              <a:rPr lang="en-US" sz="1600" b="1" dirty="0"/>
              <a:t>“Invoices”</a:t>
            </a:r>
          </a:p>
          <a:p>
            <a:pPr fontAlgn="base">
              <a:spcBef>
                <a:spcPts val="1000"/>
              </a:spcBef>
              <a:buFont typeface="+mj-lt"/>
              <a:buAutoNum type="arabicPeriod"/>
            </a:pPr>
            <a:endParaRPr lang="en-US" sz="1600" b="1" dirty="0"/>
          </a:p>
          <a:p>
            <a:pPr fontAlgn="base">
              <a:buFont typeface="+mj-lt"/>
              <a:buAutoNum type="arabicPeriod"/>
            </a:pPr>
            <a:r>
              <a:rPr lang="en-US" sz="1600" dirty="0"/>
              <a:t> On the Receipt page in the top-right corner, click the </a:t>
            </a:r>
            <a:r>
              <a:rPr lang="en-US" sz="1600" b="1" dirty="0"/>
              <a:t>Add</a:t>
            </a:r>
            <a:r>
              <a:rPr lang="en-US" sz="1600" dirty="0"/>
              <a:t> </a:t>
            </a:r>
            <a:r>
              <a:rPr lang="en-US" sz="1600" b="1" dirty="0"/>
              <a:t>from OCR </a:t>
            </a:r>
            <a:r>
              <a:rPr lang="en-US" sz="1600" dirty="0"/>
              <a:t>button.</a:t>
            </a:r>
          </a:p>
          <a:p>
            <a:pPr fontAlgn="base">
              <a:buFont typeface="+mj-lt"/>
              <a:buAutoNum type="arabicPeriod"/>
            </a:pPr>
            <a:endParaRPr lang="en-US" sz="1600" dirty="0"/>
          </a:p>
          <a:p>
            <a:pPr fontAlgn="base">
              <a:buFont typeface="+mj-lt"/>
              <a:buAutoNum type="arabicPeriod"/>
            </a:pPr>
            <a:r>
              <a:rPr lang="en-US" sz="1600" dirty="0"/>
              <a:t> Complete the header information, add attachments and hit create.</a:t>
            </a:r>
          </a:p>
          <a:p>
            <a:pPr fontAlgn="base">
              <a:buFont typeface="+mj-lt"/>
              <a:buAutoNum type="arabicPeriod"/>
            </a:pPr>
            <a:endParaRPr lang="en-US" sz="1600" dirty="0"/>
          </a:p>
          <a:p>
            <a:pPr fontAlgn="base">
              <a:buFont typeface="+mj-lt"/>
              <a:buAutoNum type="arabicPeriod"/>
            </a:pPr>
            <a:r>
              <a:rPr lang="en-US" sz="1600" dirty="0"/>
              <a:t>After this step, the system will start the 3-way match process.</a:t>
            </a:r>
          </a:p>
        </p:txBody>
      </p:sp>
      <p:pic>
        <p:nvPicPr>
          <p:cNvPr id="4" name="Picture 3">
            <a:extLst>
              <a:ext uri="{FF2B5EF4-FFF2-40B4-BE49-F238E27FC236}">
                <a16:creationId xmlns:a16="http://schemas.microsoft.com/office/drawing/2014/main" id="{E973431D-A96E-4FAD-A825-02A172725987}"/>
              </a:ext>
            </a:extLst>
          </p:cNvPr>
          <p:cNvPicPr>
            <a:picLocks noChangeAspect="1"/>
          </p:cNvPicPr>
          <p:nvPr/>
        </p:nvPicPr>
        <p:blipFill>
          <a:blip r:embed="rId3"/>
          <a:stretch>
            <a:fillRect/>
          </a:stretch>
        </p:blipFill>
        <p:spPr>
          <a:xfrm>
            <a:off x="233082" y="1406202"/>
            <a:ext cx="7039957" cy="2676899"/>
          </a:xfrm>
          <a:prstGeom prst="rect">
            <a:avLst/>
          </a:prstGeom>
        </p:spPr>
      </p:pic>
      <p:pic>
        <p:nvPicPr>
          <p:cNvPr id="5" name="Picture 4">
            <a:extLst>
              <a:ext uri="{FF2B5EF4-FFF2-40B4-BE49-F238E27FC236}">
                <a16:creationId xmlns:a16="http://schemas.microsoft.com/office/drawing/2014/main" id="{761B67D9-7494-462A-83DF-35421CC28317}"/>
              </a:ext>
            </a:extLst>
          </p:cNvPr>
          <p:cNvPicPr>
            <a:picLocks noChangeAspect="1"/>
          </p:cNvPicPr>
          <p:nvPr/>
        </p:nvPicPr>
        <p:blipFill>
          <a:blip r:embed="rId4"/>
          <a:stretch>
            <a:fillRect/>
          </a:stretch>
        </p:blipFill>
        <p:spPr>
          <a:xfrm>
            <a:off x="233082" y="4250570"/>
            <a:ext cx="9036425" cy="2353183"/>
          </a:xfrm>
          <a:prstGeom prst="rect">
            <a:avLst/>
          </a:prstGeom>
        </p:spPr>
      </p:pic>
    </p:spTree>
    <p:extLst>
      <p:ext uri="{BB962C8B-B14F-4D97-AF65-F5344CB8AC3E}">
        <p14:creationId xmlns:p14="http://schemas.microsoft.com/office/powerpoint/2010/main" val="311120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46480"/>
            <a:ext cx="9144000" cy="2387600"/>
          </a:xfrm>
        </p:spPr>
        <p:txBody>
          <a:bodyPr/>
          <a:lstStyle/>
          <a:p>
            <a:r>
              <a:rPr lang="en-US" b="1" dirty="0">
                <a:solidFill>
                  <a:schemeClr val="bg1"/>
                </a:solidFill>
                <a:latin typeface="Arial"/>
                <a:cs typeface="Arial"/>
              </a:rPr>
              <a:t>Travel Authorizations (Expenses)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88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238569" y="234714"/>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Expense Creation</a:t>
            </a:r>
          </a:p>
        </p:txBody>
      </p:sp>
      <p:sp>
        <p:nvSpPr>
          <p:cNvPr id="6" name="Rectangle 5">
            <a:extLst>
              <a:ext uri="{FF2B5EF4-FFF2-40B4-BE49-F238E27FC236}">
                <a16:creationId xmlns:a16="http://schemas.microsoft.com/office/drawing/2014/main" id="{A5DF6C82-04F4-4F0F-B5B1-DEDD140C7C69}"/>
              </a:ext>
            </a:extLst>
          </p:cNvPr>
          <p:cNvSpPr/>
          <p:nvPr/>
        </p:nvSpPr>
        <p:spPr>
          <a:xfrm>
            <a:off x="2814920" y="1458613"/>
            <a:ext cx="7727575" cy="1754326"/>
          </a:xfrm>
          <a:prstGeom prst="rect">
            <a:avLst/>
          </a:prstGeom>
        </p:spPr>
        <p:txBody>
          <a:bodyPr wrap="square">
            <a:spAutoFit/>
          </a:bodyPr>
          <a:lstStyle/>
          <a:p>
            <a:r>
              <a:rPr lang="en-US" dirty="0"/>
              <a:t>When you are planning a business trip, you will need to create an internal request for the trip’s approval.</a:t>
            </a:r>
          </a:p>
          <a:p>
            <a:endParaRPr lang="en-US" dirty="0"/>
          </a:p>
          <a:p>
            <a:r>
              <a:rPr lang="en-US" dirty="0"/>
              <a:t>Head over to the Expenses module in Precoro and hit “Create”</a:t>
            </a:r>
          </a:p>
          <a:p>
            <a:br>
              <a:rPr lang="en-US" dirty="0"/>
            </a:br>
            <a:endParaRPr lang="en-US" dirty="0"/>
          </a:p>
        </p:txBody>
      </p:sp>
      <p:pic>
        <p:nvPicPr>
          <p:cNvPr id="7" name="Picture 6">
            <a:extLst>
              <a:ext uri="{FF2B5EF4-FFF2-40B4-BE49-F238E27FC236}">
                <a16:creationId xmlns:a16="http://schemas.microsoft.com/office/drawing/2014/main" id="{3B9C71B4-868C-47C5-A49B-F2709B430D0E}"/>
              </a:ext>
            </a:extLst>
          </p:cNvPr>
          <p:cNvPicPr>
            <a:picLocks noChangeAspect="1"/>
          </p:cNvPicPr>
          <p:nvPr/>
        </p:nvPicPr>
        <p:blipFill>
          <a:blip r:embed="rId3"/>
          <a:stretch>
            <a:fillRect/>
          </a:stretch>
        </p:blipFill>
        <p:spPr>
          <a:xfrm>
            <a:off x="320078" y="2749078"/>
            <a:ext cx="10897251" cy="3678616"/>
          </a:xfrm>
          <a:prstGeom prst="rect">
            <a:avLst/>
          </a:prstGeom>
        </p:spPr>
      </p:pic>
      <p:sp>
        <p:nvSpPr>
          <p:cNvPr id="8" name="Arrow: Up 7">
            <a:extLst>
              <a:ext uri="{FF2B5EF4-FFF2-40B4-BE49-F238E27FC236}">
                <a16:creationId xmlns:a16="http://schemas.microsoft.com/office/drawing/2014/main" id="{5378B6B5-82E8-438B-8D80-FF5A35737880}"/>
              </a:ext>
            </a:extLst>
          </p:cNvPr>
          <p:cNvSpPr/>
          <p:nvPr/>
        </p:nvSpPr>
        <p:spPr>
          <a:xfrm rot="16200000">
            <a:off x="1289637" y="4571998"/>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F5F3A7CE-D6AA-4B7E-A8D8-E0E4B869A9A0}"/>
              </a:ext>
            </a:extLst>
          </p:cNvPr>
          <p:cNvSpPr/>
          <p:nvPr/>
        </p:nvSpPr>
        <p:spPr>
          <a:xfrm>
            <a:off x="10720508" y="3325904"/>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21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023417" y="263860"/>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Expense Creation</a:t>
            </a:r>
          </a:p>
        </p:txBody>
      </p:sp>
      <p:sp>
        <p:nvSpPr>
          <p:cNvPr id="3" name="Rectangle 2">
            <a:extLst>
              <a:ext uri="{FF2B5EF4-FFF2-40B4-BE49-F238E27FC236}">
                <a16:creationId xmlns:a16="http://schemas.microsoft.com/office/drawing/2014/main" id="{A3E703AB-7221-4D5A-8FE9-8126FC937578}"/>
              </a:ext>
            </a:extLst>
          </p:cNvPr>
          <p:cNvSpPr/>
          <p:nvPr/>
        </p:nvSpPr>
        <p:spPr>
          <a:xfrm>
            <a:off x="2928899" y="1487269"/>
            <a:ext cx="8982635" cy="369332"/>
          </a:xfrm>
          <a:prstGeom prst="rect">
            <a:avLst/>
          </a:prstGeom>
        </p:spPr>
        <p:txBody>
          <a:bodyPr wrap="square">
            <a:spAutoFit/>
          </a:bodyPr>
          <a:lstStyle/>
          <a:p>
            <a:r>
              <a:rPr lang="en-US" dirty="0"/>
              <a:t>Fill out all the necessary fields for your travels and hit Create button.</a:t>
            </a:r>
          </a:p>
        </p:txBody>
      </p:sp>
      <p:pic>
        <p:nvPicPr>
          <p:cNvPr id="5" name="Picture 4">
            <a:extLst>
              <a:ext uri="{FF2B5EF4-FFF2-40B4-BE49-F238E27FC236}">
                <a16:creationId xmlns:a16="http://schemas.microsoft.com/office/drawing/2014/main" id="{B296F4C5-3EEE-4A61-9299-4335018877CA}"/>
              </a:ext>
            </a:extLst>
          </p:cNvPr>
          <p:cNvPicPr>
            <a:picLocks noChangeAspect="1"/>
          </p:cNvPicPr>
          <p:nvPr/>
        </p:nvPicPr>
        <p:blipFill>
          <a:blip r:embed="rId3"/>
          <a:stretch>
            <a:fillRect/>
          </a:stretch>
        </p:blipFill>
        <p:spPr>
          <a:xfrm>
            <a:off x="1381542" y="2119197"/>
            <a:ext cx="9428915" cy="4066449"/>
          </a:xfrm>
          <a:prstGeom prst="rect">
            <a:avLst/>
          </a:prstGeom>
        </p:spPr>
      </p:pic>
      <p:sp>
        <p:nvSpPr>
          <p:cNvPr id="6" name="Arrow: Up 5">
            <a:extLst>
              <a:ext uri="{FF2B5EF4-FFF2-40B4-BE49-F238E27FC236}">
                <a16:creationId xmlns:a16="http://schemas.microsoft.com/office/drawing/2014/main" id="{6B0FD436-32D3-4902-B5BA-A136C8966713}"/>
              </a:ext>
            </a:extLst>
          </p:cNvPr>
          <p:cNvSpPr/>
          <p:nvPr/>
        </p:nvSpPr>
        <p:spPr>
          <a:xfrm>
            <a:off x="10460532" y="2633274"/>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06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Expense Creation</a:t>
            </a:r>
          </a:p>
        </p:txBody>
      </p:sp>
      <p:sp>
        <p:nvSpPr>
          <p:cNvPr id="3" name="Rectangle 2">
            <a:extLst>
              <a:ext uri="{FF2B5EF4-FFF2-40B4-BE49-F238E27FC236}">
                <a16:creationId xmlns:a16="http://schemas.microsoft.com/office/drawing/2014/main" id="{B2B4FD37-88D7-4E19-B074-DBA6C767A96C}"/>
              </a:ext>
            </a:extLst>
          </p:cNvPr>
          <p:cNvSpPr/>
          <p:nvPr/>
        </p:nvSpPr>
        <p:spPr>
          <a:xfrm>
            <a:off x="1408899" y="1473173"/>
            <a:ext cx="9823877" cy="1754326"/>
          </a:xfrm>
          <a:prstGeom prst="rect">
            <a:avLst/>
          </a:prstGeom>
        </p:spPr>
        <p:txBody>
          <a:bodyPr wrap="square">
            <a:spAutoFit/>
          </a:bodyPr>
          <a:lstStyle/>
          <a:p>
            <a:r>
              <a:rPr lang="en-US" dirty="0"/>
              <a:t>On the 2nd step you will need to add expense items.</a:t>
            </a:r>
          </a:p>
          <a:p>
            <a:endParaRPr lang="en-US" dirty="0"/>
          </a:p>
          <a:p>
            <a:r>
              <a:rPr lang="en-US" dirty="0"/>
              <a:t>Click “Add” button to add each new item.</a:t>
            </a:r>
          </a:p>
          <a:p>
            <a:endParaRPr lang="en-US" dirty="0"/>
          </a:p>
          <a:p>
            <a:r>
              <a:rPr lang="en-US" dirty="0"/>
              <a:t>When you are filling out the meal per diem- make sure you are following </a:t>
            </a:r>
            <a:r>
              <a:rPr lang="en-US" u="sng" dirty="0"/>
              <a:t>GSA per diem</a:t>
            </a:r>
            <a:r>
              <a:rPr lang="en-US" dirty="0"/>
              <a:t>. You can break it out by day in the section below that says “</a:t>
            </a:r>
            <a:r>
              <a:rPr lang="en-US" b="1" dirty="0"/>
              <a:t>Select</a:t>
            </a:r>
            <a:r>
              <a:rPr lang="en-US" dirty="0"/>
              <a:t>”. Hit confirm when finished adding all travel details.</a:t>
            </a:r>
          </a:p>
        </p:txBody>
      </p:sp>
      <p:pic>
        <p:nvPicPr>
          <p:cNvPr id="4" name="Picture 3">
            <a:extLst>
              <a:ext uri="{FF2B5EF4-FFF2-40B4-BE49-F238E27FC236}">
                <a16:creationId xmlns:a16="http://schemas.microsoft.com/office/drawing/2014/main" id="{730458FC-4D2D-42A5-B06D-7833FC961BE2}"/>
              </a:ext>
            </a:extLst>
          </p:cNvPr>
          <p:cNvPicPr>
            <a:picLocks noChangeAspect="1"/>
          </p:cNvPicPr>
          <p:nvPr/>
        </p:nvPicPr>
        <p:blipFill>
          <a:blip r:embed="rId3"/>
          <a:stretch>
            <a:fillRect/>
          </a:stretch>
        </p:blipFill>
        <p:spPr>
          <a:xfrm>
            <a:off x="342779" y="3297539"/>
            <a:ext cx="11458696" cy="3234721"/>
          </a:xfrm>
          <a:prstGeom prst="rect">
            <a:avLst/>
          </a:prstGeom>
        </p:spPr>
      </p:pic>
      <p:sp>
        <p:nvSpPr>
          <p:cNvPr id="5" name="Arrow: Up 4">
            <a:extLst>
              <a:ext uri="{FF2B5EF4-FFF2-40B4-BE49-F238E27FC236}">
                <a16:creationId xmlns:a16="http://schemas.microsoft.com/office/drawing/2014/main" id="{6FFE19EB-D1A6-4D1F-8343-6DAE2E1E637B}"/>
              </a:ext>
            </a:extLst>
          </p:cNvPr>
          <p:cNvSpPr/>
          <p:nvPr/>
        </p:nvSpPr>
        <p:spPr>
          <a:xfrm rot="5400000">
            <a:off x="125843" y="6267579"/>
            <a:ext cx="206754" cy="32260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A60C5663-3E54-489C-AC1E-D96600F4E806}"/>
              </a:ext>
            </a:extLst>
          </p:cNvPr>
          <p:cNvSpPr/>
          <p:nvPr/>
        </p:nvSpPr>
        <p:spPr>
          <a:xfrm>
            <a:off x="2813638" y="5908930"/>
            <a:ext cx="185057" cy="5199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81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Revising Expense Document</a:t>
            </a:r>
          </a:p>
        </p:txBody>
      </p:sp>
      <p:sp>
        <p:nvSpPr>
          <p:cNvPr id="3" name="Rectangle 2">
            <a:extLst>
              <a:ext uri="{FF2B5EF4-FFF2-40B4-BE49-F238E27FC236}">
                <a16:creationId xmlns:a16="http://schemas.microsoft.com/office/drawing/2014/main" id="{34EE0B13-0753-4F78-8A6F-9B9F95F0BAF9}"/>
              </a:ext>
            </a:extLst>
          </p:cNvPr>
          <p:cNvSpPr/>
          <p:nvPr/>
        </p:nvSpPr>
        <p:spPr>
          <a:xfrm>
            <a:off x="8039540" y="1502688"/>
            <a:ext cx="3677331" cy="5355312"/>
          </a:xfrm>
          <a:prstGeom prst="rect">
            <a:avLst/>
          </a:prstGeom>
        </p:spPr>
        <p:txBody>
          <a:bodyPr wrap="square">
            <a:spAutoFit/>
          </a:bodyPr>
          <a:lstStyle/>
          <a:p>
            <a:r>
              <a:rPr lang="en-US" dirty="0"/>
              <a:t>You can “Revise” your document if the expense items or the fields need to be updated.</a:t>
            </a:r>
          </a:p>
          <a:p>
            <a:br>
              <a:rPr lang="en-US" dirty="0"/>
            </a:br>
            <a:r>
              <a:rPr lang="en-US" dirty="0"/>
              <a:t>If you would like to add a comment to your approvers, head over to the Comments section below the document and tag the person with @ sign and leave your message to them.</a:t>
            </a:r>
          </a:p>
          <a:p>
            <a:br>
              <a:rPr lang="en-US" dirty="0"/>
            </a:br>
            <a:r>
              <a:rPr lang="en-US" dirty="0"/>
              <a:t>The approvers can also send this request back to you for revision if they have questions prior to their approval. You will receive an email notification to update the document and then you will be able to resubmit it for approval.</a:t>
            </a:r>
          </a:p>
          <a:p>
            <a:br>
              <a:rPr lang="en-US" dirty="0"/>
            </a:br>
            <a:endParaRPr lang="en-US" dirty="0"/>
          </a:p>
        </p:txBody>
      </p:sp>
      <p:pic>
        <p:nvPicPr>
          <p:cNvPr id="4" name="Picture 3">
            <a:extLst>
              <a:ext uri="{FF2B5EF4-FFF2-40B4-BE49-F238E27FC236}">
                <a16:creationId xmlns:a16="http://schemas.microsoft.com/office/drawing/2014/main" id="{42AA433E-36D4-457B-8753-058FA331F22C}"/>
              </a:ext>
            </a:extLst>
          </p:cNvPr>
          <p:cNvPicPr>
            <a:picLocks noChangeAspect="1"/>
          </p:cNvPicPr>
          <p:nvPr/>
        </p:nvPicPr>
        <p:blipFill>
          <a:blip r:embed="rId3"/>
          <a:stretch>
            <a:fillRect/>
          </a:stretch>
        </p:blipFill>
        <p:spPr>
          <a:xfrm>
            <a:off x="639708" y="1502688"/>
            <a:ext cx="6125430" cy="3000794"/>
          </a:xfrm>
          <a:prstGeom prst="rect">
            <a:avLst/>
          </a:prstGeom>
        </p:spPr>
      </p:pic>
      <p:pic>
        <p:nvPicPr>
          <p:cNvPr id="5" name="Picture 4">
            <a:extLst>
              <a:ext uri="{FF2B5EF4-FFF2-40B4-BE49-F238E27FC236}">
                <a16:creationId xmlns:a16="http://schemas.microsoft.com/office/drawing/2014/main" id="{57595ED0-7AAA-4E9A-B5A8-BF493547594E}"/>
              </a:ext>
            </a:extLst>
          </p:cNvPr>
          <p:cNvPicPr>
            <a:picLocks noChangeAspect="1"/>
          </p:cNvPicPr>
          <p:nvPr/>
        </p:nvPicPr>
        <p:blipFill>
          <a:blip r:embed="rId4"/>
          <a:stretch>
            <a:fillRect/>
          </a:stretch>
        </p:blipFill>
        <p:spPr>
          <a:xfrm>
            <a:off x="657092" y="4728651"/>
            <a:ext cx="6108046" cy="1761796"/>
          </a:xfrm>
          <a:prstGeom prst="rect">
            <a:avLst/>
          </a:prstGeom>
        </p:spPr>
      </p:pic>
      <p:sp>
        <p:nvSpPr>
          <p:cNvPr id="6" name="Arrow: Up 5">
            <a:extLst>
              <a:ext uri="{FF2B5EF4-FFF2-40B4-BE49-F238E27FC236}">
                <a16:creationId xmlns:a16="http://schemas.microsoft.com/office/drawing/2014/main" id="{5C6AE540-0106-49B7-B3DB-45C0233287D3}"/>
              </a:ext>
            </a:extLst>
          </p:cNvPr>
          <p:cNvSpPr/>
          <p:nvPr/>
        </p:nvSpPr>
        <p:spPr>
          <a:xfrm rot="16200000">
            <a:off x="6569516" y="1444507"/>
            <a:ext cx="391245" cy="75184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73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25811-9D40-A67D-F6DB-3CF4B972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B113F-2A7C-132E-55DC-E88D76D1AE92}"/>
              </a:ext>
            </a:extLst>
          </p:cNvPr>
          <p:cNvSpPr>
            <a:spLocks noGrp="1"/>
          </p:cNvSpPr>
          <p:nvPr>
            <p:ph type="title"/>
          </p:nvPr>
        </p:nvSpPr>
        <p:spPr>
          <a:xfrm>
            <a:off x="1408899" y="198855"/>
            <a:ext cx="10392576" cy="1078664"/>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Travel Request Creation</a:t>
            </a:r>
          </a:p>
        </p:txBody>
      </p:sp>
      <p:sp>
        <p:nvSpPr>
          <p:cNvPr id="3" name="Rectangle 2">
            <a:extLst>
              <a:ext uri="{FF2B5EF4-FFF2-40B4-BE49-F238E27FC236}">
                <a16:creationId xmlns:a16="http://schemas.microsoft.com/office/drawing/2014/main" id="{DE42664D-8FB6-4DD6-B632-22CF0349DBD8}"/>
              </a:ext>
            </a:extLst>
          </p:cNvPr>
          <p:cNvSpPr/>
          <p:nvPr/>
        </p:nvSpPr>
        <p:spPr>
          <a:xfrm>
            <a:off x="9156887" y="1667873"/>
            <a:ext cx="2644588" cy="4524315"/>
          </a:xfrm>
          <a:prstGeom prst="rect">
            <a:avLst/>
          </a:prstGeom>
        </p:spPr>
        <p:txBody>
          <a:bodyPr wrap="square">
            <a:spAutoFit/>
          </a:bodyPr>
          <a:lstStyle/>
          <a:p>
            <a:r>
              <a:rPr lang="en-US" dirty="0"/>
              <a:t>Once all the approvers approve the travel request - you will receive an email notification.</a:t>
            </a:r>
          </a:p>
          <a:p>
            <a:endParaRPr lang="en-US" dirty="0"/>
          </a:p>
          <a:p>
            <a:r>
              <a:rPr lang="en-US" dirty="0"/>
              <a:t>The travel request status will change to “Approved”</a:t>
            </a:r>
          </a:p>
          <a:p>
            <a:endParaRPr lang="en-US" dirty="0"/>
          </a:p>
          <a:p>
            <a:r>
              <a:rPr lang="en-US" dirty="0"/>
              <a:t>**After your travel has been completed, you  are still required to submit a Travel Expense Settlement Form (TES) whether or not you are requesting a reimbursement.</a:t>
            </a:r>
            <a:br>
              <a:rPr lang="en-US" dirty="0"/>
            </a:br>
            <a:endParaRPr lang="en-US" dirty="0"/>
          </a:p>
        </p:txBody>
      </p:sp>
      <p:pic>
        <p:nvPicPr>
          <p:cNvPr id="4" name="Picture 3">
            <a:extLst>
              <a:ext uri="{FF2B5EF4-FFF2-40B4-BE49-F238E27FC236}">
                <a16:creationId xmlns:a16="http://schemas.microsoft.com/office/drawing/2014/main" id="{AFDC2649-312C-4162-B3F2-656B9E47978D}"/>
              </a:ext>
            </a:extLst>
          </p:cNvPr>
          <p:cNvPicPr>
            <a:picLocks noChangeAspect="1"/>
          </p:cNvPicPr>
          <p:nvPr/>
        </p:nvPicPr>
        <p:blipFill>
          <a:blip r:embed="rId3"/>
          <a:stretch>
            <a:fillRect/>
          </a:stretch>
        </p:blipFill>
        <p:spPr>
          <a:xfrm>
            <a:off x="197224" y="1935602"/>
            <a:ext cx="8852562" cy="3773703"/>
          </a:xfrm>
          <a:prstGeom prst="rect">
            <a:avLst/>
          </a:prstGeom>
        </p:spPr>
      </p:pic>
      <p:sp>
        <p:nvSpPr>
          <p:cNvPr id="5" name="Rectangle 4">
            <a:extLst>
              <a:ext uri="{FF2B5EF4-FFF2-40B4-BE49-F238E27FC236}">
                <a16:creationId xmlns:a16="http://schemas.microsoft.com/office/drawing/2014/main" id="{B6AAF4D6-11F0-4521-9B70-77E0DFA98AD0}"/>
              </a:ext>
            </a:extLst>
          </p:cNvPr>
          <p:cNvSpPr/>
          <p:nvPr/>
        </p:nvSpPr>
        <p:spPr>
          <a:xfrm>
            <a:off x="277906" y="5109882"/>
            <a:ext cx="4805082" cy="6633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7DD4138-0306-418D-B261-EFAF33A02B6A}"/>
              </a:ext>
            </a:extLst>
          </p:cNvPr>
          <p:cNvSpPr/>
          <p:nvPr/>
        </p:nvSpPr>
        <p:spPr>
          <a:xfrm>
            <a:off x="959223" y="2088777"/>
            <a:ext cx="449676" cy="1792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88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7282" y="141009"/>
            <a:ext cx="8043824" cy="1078664"/>
          </a:xfrm>
        </p:spPr>
        <p:txBody>
          <a:bodyPr>
            <a:normAutofit/>
          </a:bodyPr>
          <a:lstStyle/>
          <a:p>
            <a:r>
              <a:rPr lang="en-US" dirty="0">
                <a:solidFill>
                  <a:schemeClr val="bg1"/>
                </a:solidFill>
                <a:latin typeface="Arial" panose="020B0604020202020204" pitchFamily="34" charset="0"/>
                <a:cs typeface="Arial" panose="020B0604020202020204" pitchFamily="34" charset="0"/>
              </a:rPr>
              <a:t>User’s Profile &amp; Vacation Mode</a:t>
            </a:r>
          </a:p>
        </p:txBody>
      </p:sp>
      <p:sp>
        <p:nvSpPr>
          <p:cNvPr id="3" name="Rectangle 2">
            <a:extLst>
              <a:ext uri="{FF2B5EF4-FFF2-40B4-BE49-F238E27FC236}">
                <a16:creationId xmlns:a16="http://schemas.microsoft.com/office/drawing/2014/main" id="{A6B6472B-31D6-4926-8571-DED68542FE01}"/>
              </a:ext>
            </a:extLst>
          </p:cNvPr>
          <p:cNvSpPr/>
          <p:nvPr/>
        </p:nvSpPr>
        <p:spPr>
          <a:xfrm>
            <a:off x="5809129" y="1574283"/>
            <a:ext cx="6096000" cy="4247317"/>
          </a:xfrm>
          <a:prstGeom prst="rect">
            <a:avLst/>
          </a:prstGeom>
        </p:spPr>
        <p:txBody>
          <a:bodyPr>
            <a:spAutoFit/>
          </a:bodyPr>
          <a:lstStyle/>
          <a:p>
            <a:r>
              <a:rPr lang="en-US" dirty="0">
                <a:solidFill>
                  <a:srgbClr val="393F68"/>
                </a:solidFill>
                <a:latin typeface="Inter"/>
              </a:rPr>
              <a:t>You can manage your profile using the settings under your email address. When you click the small arrow on the right side you can see several sections:</a:t>
            </a:r>
          </a:p>
          <a:p>
            <a:endParaRPr lang="en-US" dirty="0"/>
          </a:p>
          <a:p>
            <a:pPr fontAlgn="base">
              <a:buFont typeface="Arial" panose="020B0604020202020204" pitchFamily="34" charset="0"/>
              <a:buChar char="•"/>
            </a:pPr>
            <a:r>
              <a:rPr lang="en-US" b="1" dirty="0">
                <a:solidFill>
                  <a:srgbClr val="393F68"/>
                </a:solidFill>
                <a:latin typeface="Inter"/>
              </a:rPr>
              <a:t>Profile settings</a:t>
            </a:r>
            <a:r>
              <a:rPr lang="en-US" dirty="0">
                <a:solidFill>
                  <a:srgbClr val="393F68"/>
                </a:solidFill>
                <a:latin typeface="Inter"/>
              </a:rPr>
              <a:t> -&gt; to check the main info about your user roles and access or turn on </a:t>
            </a:r>
            <a:r>
              <a:rPr lang="en-US" b="1" dirty="0">
                <a:solidFill>
                  <a:srgbClr val="393F68"/>
                </a:solidFill>
                <a:latin typeface="Inter"/>
              </a:rPr>
              <a:t>vacation mode</a:t>
            </a:r>
            <a:r>
              <a:rPr lang="en-US" dirty="0">
                <a:solidFill>
                  <a:srgbClr val="393F68"/>
                </a:solidFill>
                <a:latin typeface="Inter"/>
              </a:rPr>
              <a:t> when you’re out of the office. </a:t>
            </a:r>
            <a:br>
              <a:rPr lang="en-US" dirty="0">
                <a:solidFill>
                  <a:srgbClr val="393F68"/>
                </a:solidFill>
                <a:latin typeface="Inter"/>
              </a:rPr>
            </a:br>
            <a:br>
              <a:rPr lang="en-US" dirty="0">
                <a:solidFill>
                  <a:srgbClr val="393F68"/>
                </a:solidFill>
                <a:latin typeface="Inter"/>
              </a:rPr>
            </a:br>
            <a:r>
              <a:rPr lang="en-US" dirty="0">
                <a:solidFill>
                  <a:srgbClr val="393F68"/>
                </a:solidFill>
                <a:latin typeface="Inter"/>
              </a:rPr>
              <a:t>Make sure to select your back-up approver or substitute users who can take care of your action items while you’re unavailable. The detailed instruction on how to set it up is </a:t>
            </a:r>
            <a:r>
              <a:rPr lang="en-US" u="sng" dirty="0">
                <a:solidFill>
                  <a:srgbClr val="415ADA"/>
                </a:solidFill>
                <a:latin typeface="Inter"/>
                <a:hlinkClick r:id="rId3"/>
              </a:rPr>
              <a:t>here</a:t>
            </a:r>
            <a:r>
              <a:rPr lang="en-US" dirty="0">
                <a:solidFill>
                  <a:srgbClr val="393F68"/>
                </a:solidFill>
                <a:latin typeface="Inter"/>
              </a:rPr>
              <a:t>.</a:t>
            </a:r>
            <a:br>
              <a:rPr lang="en-US" dirty="0">
                <a:solidFill>
                  <a:srgbClr val="393F68"/>
                </a:solidFill>
                <a:latin typeface="Inter"/>
              </a:rPr>
            </a:br>
            <a:br>
              <a:rPr lang="en-US" dirty="0">
                <a:solidFill>
                  <a:srgbClr val="393F68"/>
                </a:solidFill>
                <a:latin typeface="Inter"/>
              </a:rPr>
            </a:br>
            <a:endParaRPr lang="en-US" dirty="0">
              <a:solidFill>
                <a:srgbClr val="393F68"/>
              </a:solidFill>
              <a:latin typeface="Inter"/>
            </a:endParaRPr>
          </a:p>
          <a:p>
            <a:r>
              <a:rPr lang="en-US" b="1" dirty="0">
                <a:solidFill>
                  <a:srgbClr val="393F68"/>
                </a:solidFill>
                <a:latin typeface="Inter"/>
              </a:rPr>
              <a:t>Email Preferences</a:t>
            </a:r>
            <a:r>
              <a:rPr lang="en-US" dirty="0">
                <a:solidFill>
                  <a:srgbClr val="393F68"/>
                </a:solidFill>
                <a:latin typeface="Inter"/>
              </a:rPr>
              <a:t> - to specify which notifications you’d like to receive.</a:t>
            </a:r>
            <a:endParaRPr lang="en-US" dirty="0"/>
          </a:p>
        </p:txBody>
      </p:sp>
      <p:pic>
        <p:nvPicPr>
          <p:cNvPr id="4" name="Picture 3">
            <a:extLst>
              <a:ext uri="{FF2B5EF4-FFF2-40B4-BE49-F238E27FC236}">
                <a16:creationId xmlns:a16="http://schemas.microsoft.com/office/drawing/2014/main" id="{D997EF6E-9726-46CF-9FBB-4B8A145EEF38}"/>
              </a:ext>
            </a:extLst>
          </p:cNvPr>
          <p:cNvPicPr>
            <a:picLocks noChangeAspect="1"/>
          </p:cNvPicPr>
          <p:nvPr/>
        </p:nvPicPr>
        <p:blipFill>
          <a:blip r:embed="rId4"/>
          <a:stretch>
            <a:fillRect/>
          </a:stretch>
        </p:blipFill>
        <p:spPr>
          <a:xfrm>
            <a:off x="286871" y="1148038"/>
            <a:ext cx="2648320" cy="2829320"/>
          </a:xfrm>
          <a:prstGeom prst="rect">
            <a:avLst/>
          </a:prstGeom>
        </p:spPr>
      </p:pic>
      <p:sp>
        <p:nvSpPr>
          <p:cNvPr id="5" name="Arrow: Up 4">
            <a:extLst>
              <a:ext uri="{FF2B5EF4-FFF2-40B4-BE49-F238E27FC236}">
                <a16:creationId xmlns:a16="http://schemas.microsoft.com/office/drawing/2014/main" id="{0F0A9F63-A57B-4CAC-A43E-580755E65CEC}"/>
              </a:ext>
            </a:extLst>
          </p:cNvPr>
          <p:cNvSpPr/>
          <p:nvPr/>
        </p:nvSpPr>
        <p:spPr>
          <a:xfrm>
            <a:off x="2362333" y="1431407"/>
            <a:ext cx="234949" cy="81578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9133AD6-C2CC-4482-A87E-E783F37C59F9}"/>
              </a:ext>
            </a:extLst>
          </p:cNvPr>
          <p:cNvPicPr>
            <a:picLocks noChangeAspect="1"/>
          </p:cNvPicPr>
          <p:nvPr/>
        </p:nvPicPr>
        <p:blipFill>
          <a:blip r:embed="rId5"/>
          <a:stretch>
            <a:fillRect/>
          </a:stretch>
        </p:blipFill>
        <p:spPr>
          <a:xfrm>
            <a:off x="134470" y="4090505"/>
            <a:ext cx="5674659" cy="676449"/>
          </a:xfrm>
          <a:prstGeom prst="rect">
            <a:avLst/>
          </a:prstGeom>
        </p:spPr>
      </p:pic>
      <p:pic>
        <p:nvPicPr>
          <p:cNvPr id="7" name="Picture 6">
            <a:extLst>
              <a:ext uri="{FF2B5EF4-FFF2-40B4-BE49-F238E27FC236}">
                <a16:creationId xmlns:a16="http://schemas.microsoft.com/office/drawing/2014/main" id="{87D11EAC-3641-4371-804C-5C1DE2C5B86D}"/>
              </a:ext>
            </a:extLst>
          </p:cNvPr>
          <p:cNvPicPr>
            <a:picLocks noChangeAspect="1"/>
          </p:cNvPicPr>
          <p:nvPr/>
        </p:nvPicPr>
        <p:blipFill>
          <a:blip r:embed="rId6"/>
          <a:stretch>
            <a:fillRect/>
          </a:stretch>
        </p:blipFill>
        <p:spPr>
          <a:xfrm>
            <a:off x="518358" y="4892572"/>
            <a:ext cx="4671933" cy="1665325"/>
          </a:xfrm>
          <a:prstGeom prst="rect">
            <a:avLst/>
          </a:prstGeom>
        </p:spPr>
      </p:pic>
      <p:sp>
        <p:nvSpPr>
          <p:cNvPr id="9" name="Arrow: Up 8">
            <a:extLst>
              <a:ext uri="{FF2B5EF4-FFF2-40B4-BE49-F238E27FC236}">
                <a16:creationId xmlns:a16="http://schemas.microsoft.com/office/drawing/2014/main" id="{ED930647-9A19-4A60-9825-2ED944E51025}"/>
              </a:ext>
            </a:extLst>
          </p:cNvPr>
          <p:cNvSpPr/>
          <p:nvPr/>
        </p:nvSpPr>
        <p:spPr>
          <a:xfrm rot="10800000">
            <a:off x="3544881" y="4090505"/>
            <a:ext cx="184436" cy="33822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702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DE70A13-6B96-E136-8EE4-6C77FE0A3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9A0D7-DBBB-1448-FF86-465A85B7DF41}"/>
              </a:ext>
            </a:extLst>
          </p:cNvPr>
          <p:cNvSpPr>
            <a:spLocks noGrp="1"/>
          </p:cNvSpPr>
          <p:nvPr>
            <p:ph type="title"/>
          </p:nvPr>
        </p:nvSpPr>
        <p:spPr>
          <a:xfrm>
            <a:off x="4028273" y="132180"/>
            <a:ext cx="5286055" cy="1078664"/>
          </a:xfrm>
        </p:spPr>
        <p:txBody>
          <a:bodyPr>
            <a:normAutofit/>
          </a:bodyPr>
          <a:lstStyle/>
          <a:p>
            <a:r>
              <a:rPr lang="en-US" dirty="0">
                <a:solidFill>
                  <a:schemeClr val="bg1"/>
                </a:solidFill>
                <a:latin typeface="Arial" panose="020B0604020202020204" pitchFamily="34" charset="0"/>
                <a:cs typeface="Arial" panose="020B0604020202020204" pitchFamily="34" charset="0"/>
              </a:rPr>
              <a:t>Email Preferences</a:t>
            </a:r>
          </a:p>
        </p:txBody>
      </p:sp>
      <p:sp>
        <p:nvSpPr>
          <p:cNvPr id="16" name="Content Placeholder 3">
            <a:extLst>
              <a:ext uri="{FF2B5EF4-FFF2-40B4-BE49-F238E27FC236}">
                <a16:creationId xmlns:a16="http://schemas.microsoft.com/office/drawing/2014/main" id="{17844AE8-C125-4F4B-1D65-A2B0B277DC08}"/>
              </a:ext>
            </a:extLst>
          </p:cNvPr>
          <p:cNvSpPr>
            <a:spLocks noGrp="1"/>
          </p:cNvSpPr>
          <p:nvPr>
            <p:ph idx="1"/>
          </p:nvPr>
        </p:nvSpPr>
        <p:spPr>
          <a:xfrm>
            <a:off x="1078327" y="1714564"/>
            <a:ext cx="10515600" cy="4351338"/>
          </a:xfrm>
        </p:spPr>
        <p:txBody>
          <a:bodyPr vert="horz" lIns="91440" tIns="45720" rIns="91440" bIns="45720" rtlCol="0" anchor="t">
            <a:normAutofit/>
          </a:bodyPr>
          <a:lstStyle/>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A0EC11D-6A7E-27AC-1F30-A48E2FAE44E3}"/>
              </a:ext>
            </a:extLst>
          </p:cNvPr>
          <p:cNvSpPr txBox="1"/>
          <p:nvPr/>
        </p:nvSpPr>
        <p:spPr>
          <a:xfrm>
            <a:off x="6934486" y="2376737"/>
            <a:ext cx="501795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Precoro sends email notifications so you don’t miss important tasks - like approving documents or replying to comments from colleagues.</a:t>
            </a:r>
            <a:endParaRPr lang="en-US" sz="3200" dirty="0"/>
          </a:p>
          <a:p>
            <a:endParaRPr lang="en-US" dirty="0"/>
          </a:p>
          <a:p>
            <a:r>
              <a:rPr lang="en-US" dirty="0"/>
              <a:t>Notifications are grouped by document type and are tailored to your role and access level in Precoro.</a:t>
            </a:r>
          </a:p>
          <a:p>
            <a:endParaRPr lang="en-US" sz="3200" dirty="0"/>
          </a:p>
          <a:p>
            <a:r>
              <a:rPr lang="en-US" dirty="0"/>
              <a:t>You can customize which notifications you receive in the Email Preferences section of your profile. </a:t>
            </a:r>
            <a:endParaRPr lang="en-US" sz="3200" dirty="0"/>
          </a:p>
          <a:p>
            <a:br>
              <a:rPr lang="en-US" sz="3200" dirty="0"/>
            </a:br>
            <a:endParaRPr lang="en-US" sz="3200" dirty="0">
              <a:latin typeface="Arial Black"/>
              <a:ea typeface="Calibri"/>
              <a:cs typeface="Calibri"/>
            </a:endParaRPr>
          </a:p>
        </p:txBody>
      </p:sp>
      <p:graphicFrame>
        <p:nvGraphicFramePr>
          <p:cNvPr id="6" name="Table 5">
            <a:extLst>
              <a:ext uri="{FF2B5EF4-FFF2-40B4-BE49-F238E27FC236}">
                <a16:creationId xmlns:a16="http://schemas.microsoft.com/office/drawing/2014/main" id="{4951886B-2193-EAE9-C276-E8E299BEF78E}"/>
              </a:ext>
            </a:extLst>
          </p:cNvPr>
          <p:cNvGraphicFramePr>
            <a:graphicFrameLocks noGrp="1"/>
          </p:cNvGraphicFramePr>
          <p:nvPr>
            <p:extLst>
              <p:ext uri="{D42A27DB-BD31-4B8C-83A1-F6EECF244321}">
                <p14:modId xmlns:p14="http://schemas.microsoft.com/office/powerpoint/2010/main" val="185770538"/>
              </p:ext>
            </p:extLst>
          </p:nvPr>
        </p:nvGraphicFramePr>
        <p:xfrm>
          <a:off x="747622" y="4773283"/>
          <a:ext cx="10612270" cy="2043440"/>
        </p:xfrm>
        <a:graphic>
          <a:graphicData uri="http://schemas.openxmlformats.org/drawingml/2006/table">
            <a:tbl>
              <a:tblPr bandRow="1">
                <a:tableStyleId>{5C22544A-7EE6-4342-B048-85BDC9FD1C3A}</a:tableStyleId>
              </a:tblPr>
              <a:tblGrid>
                <a:gridCol w="10612270">
                  <a:extLst>
                    <a:ext uri="{9D8B030D-6E8A-4147-A177-3AD203B41FA5}">
                      <a16:colId xmlns:a16="http://schemas.microsoft.com/office/drawing/2014/main" val="214706523"/>
                    </a:ext>
                  </a:extLst>
                </a:gridCol>
              </a:tblGrid>
              <a:tr h="2043440">
                <a:tc>
                  <a:txBody>
                    <a:bodyPr/>
                    <a:lstStyle/>
                    <a:p>
                      <a:pPr>
                        <a:buNone/>
                      </a:pPr>
                      <a:endParaRPr lang="en-US" b="1" dirty="0">
                        <a:effectLst/>
                      </a:endParaRPr>
                    </a:p>
                  </a:txBody>
                  <a:tcPr anchor="ctr">
                    <a:lnL>
                      <a:noFill/>
                    </a:lnL>
                    <a:lnR>
                      <a:noFill/>
                    </a:lnR>
                    <a:lnT>
                      <a:noFill/>
                    </a:lnT>
                    <a:lnB>
                      <a:noFill/>
                    </a:lnB>
                    <a:noFill/>
                  </a:tcPr>
                </a:tc>
                <a:extLst>
                  <a:ext uri="{0D108BD9-81ED-4DB2-BD59-A6C34878D82A}">
                    <a16:rowId xmlns:a16="http://schemas.microsoft.com/office/drawing/2014/main" val="3123330078"/>
                  </a:ext>
                </a:extLst>
              </a:tr>
            </a:tbl>
          </a:graphicData>
        </a:graphic>
      </p:graphicFrame>
      <p:pic>
        <p:nvPicPr>
          <p:cNvPr id="5" name="Picture 4">
            <a:extLst>
              <a:ext uri="{FF2B5EF4-FFF2-40B4-BE49-F238E27FC236}">
                <a16:creationId xmlns:a16="http://schemas.microsoft.com/office/drawing/2014/main" id="{0D8FE402-0D7E-4674-8F25-B3B91380F9EC}"/>
              </a:ext>
            </a:extLst>
          </p:cNvPr>
          <p:cNvPicPr>
            <a:picLocks noChangeAspect="1"/>
          </p:cNvPicPr>
          <p:nvPr/>
        </p:nvPicPr>
        <p:blipFill>
          <a:blip r:embed="rId3"/>
          <a:stretch>
            <a:fillRect/>
          </a:stretch>
        </p:blipFill>
        <p:spPr>
          <a:xfrm>
            <a:off x="239558" y="2565449"/>
            <a:ext cx="6565792" cy="4042395"/>
          </a:xfrm>
          <a:prstGeom prst="rect">
            <a:avLst/>
          </a:prstGeom>
        </p:spPr>
      </p:pic>
      <p:pic>
        <p:nvPicPr>
          <p:cNvPr id="10" name="Picture 9">
            <a:extLst>
              <a:ext uri="{FF2B5EF4-FFF2-40B4-BE49-F238E27FC236}">
                <a16:creationId xmlns:a16="http://schemas.microsoft.com/office/drawing/2014/main" id="{85884126-17D1-4DBC-81F1-54B4C7B014E7}"/>
              </a:ext>
            </a:extLst>
          </p:cNvPr>
          <p:cNvPicPr>
            <a:picLocks noChangeAspect="1"/>
          </p:cNvPicPr>
          <p:nvPr/>
        </p:nvPicPr>
        <p:blipFill>
          <a:blip r:embed="rId4"/>
          <a:stretch>
            <a:fillRect/>
          </a:stretch>
        </p:blipFill>
        <p:spPr>
          <a:xfrm>
            <a:off x="313765" y="250156"/>
            <a:ext cx="1999129" cy="2135760"/>
          </a:xfrm>
          <a:prstGeom prst="rect">
            <a:avLst/>
          </a:prstGeom>
        </p:spPr>
      </p:pic>
      <p:sp>
        <p:nvSpPr>
          <p:cNvPr id="11" name="Arrow: Up 10">
            <a:extLst>
              <a:ext uri="{FF2B5EF4-FFF2-40B4-BE49-F238E27FC236}">
                <a16:creationId xmlns:a16="http://schemas.microsoft.com/office/drawing/2014/main" id="{26502B70-3E92-4FF0-9438-F6D4F912D4F0}"/>
              </a:ext>
            </a:extLst>
          </p:cNvPr>
          <p:cNvSpPr/>
          <p:nvPr/>
        </p:nvSpPr>
        <p:spPr>
          <a:xfrm rot="16200000">
            <a:off x="1833851" y="1432548"/>
            <a:ext cx="184436" cy="33822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943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E3A5AD-FD5D-BA1A-6F69-549236FC3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AB956-FFE7-7F2B-D2C1-DD0C5F215EF5}"/>
              </a:ext>
            </a:extLst>
          </p:cNvPr>
          <p:cNvSpPr>
            <a:spLocks noGrp="1"/>
          </p:cNvSpPr>
          <p:nvPr>
            <p:ph type="title"/>
          </p:nvPr>
        </p:nvSpPr>
        <p:spPr>
          <a:xfrm>
            <a:off x="3513924" y="132180"/>
            <a:ext cx="5468151" cy="1078664"/>
          </a:xfrm>
        </p:spPr>
        <p:txBody>
          <a:bodyPr>
            <a:normAutofit/>
          </a:bodyPr>
          <a:lstStyle/>
          <a:p>
            <a:r>
              <a:rPr lang="en-US" dirty="0">
                <a:solidFill>
                  <a:schemeClr val="bg1"/>
                </a:solidFill>
                <a:latin typeface="Arial" panose="020B0604020202020204" pitchFamily="34" charset="0"/>
                <a:cs typeface="Arial" panose="020B0604020202020204" pitchFamily="34" charset="0"/>
              </a:rPr>
              <a:t>General Dashboard</a:t>
            </a:r>
          </a:p>
        </p:txBody>
      </p:sp>
      <p:sp>
        <p:nvSpPr>
          <p:cNvPr id="16" name="Content Placeholder 3">
            <a:extLst>
              <a:ext uri="{FF2B5EF4-FFF2-40B4-BE49-F238E27FC236}">
                <a16:creationId xmlns:a16="http://schemas.microsoft.com/office/drawing/2014/main" id="{FE938B88-2845-99CC-17F3-318C75FA1790}"/>
              </a:ext>
            </a:extLst>
          </p:cNvPr>
          <p:cNvSpPr>
            <a:spLocks noGrp="1"/>
          </p:cNvSpPr>
          <p:nvPr>
            <p:ph idx="1"/>
          </p:nvPr>
        </p:nvSpPr>
        <p:spPr>
          <a:xfrm>
            <a:off x="1078327" y="1714564"/>
            <a:ext cx="10515600" cy="4351338"/>
          </a:xfrm>
        </p:spPr>
        <p:txBody>
          <a:bodyPr vert="horz" lIns="91440" tIns="45720" rIns="91440" bIns="45720" rtlCol="0" anchor="t">
            <a:normAutofit/>
          </a:bodyPr>
          <a:lstStyle/>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9B9276-1411-4354-C35D-D2BD2E5BC572}"/>
              </a:ext>
            </a:extLst>
          </p:cNvPr>
          <p:cNvSpPr txBox="1"/>
          <p:nvPr/>
        </p:nvSpPr>
        <p:spPr>
          <a:xfrm>
            <a:off x="2180703" y="1318332"/>
            <a:ext cx="961606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Dashboard page will help you quickly and efficiently obtain the latest information and proceed to necessary action. Use the Dashboard page to:</a:t>
            </a:r>
          </a:p>
          <a:p>
            <a:endParaRPr lang="en-US" sz="1600" dirty="0"/>
          </a:p>
          <a:p>
            <a:pPr marL="285750" indent="-285750" fontAlgn="base">
              <a:buFont typeface="Arial" panose="020B0604020202020204" pitchFamily="34" charset="0"/>
              <a:buChar char="•"/>
            </a:pPr>
            <a:r>
              <a:rPr lang="en-US" sz="1600" dirty="0"/>
              <a:t>Promptly view a breakdown of essential information.</a:t>
            </a:r>
          </a:p>
          <a:p>
            <a:pPr marL="285750" indent="-285750" fontAlgn="base">
              <a:buFont typeface="Arial" panose="020B0604020202020204" pitchFamily="34" charset="0"/>
              <a:buChar char="•"/>
            </a:pPr>
            <a:r>
              <a:rPr lang="en-US" sz="1600" dirty="0"/>
              <a:t>See all the actions required from you, and by clicking on the Action Card, get redirected to the necessary page.</a:t>
            </a:r>
          </a:p>
          <a:p>
            <a:pPr marL="285750" indent="-285750" fontAlgn="base">
              <a:buFont typeface="Arial" panose="020B0604020202020204" pitchFamily="34" charset="0"/>
              <a:buChar char="•"/>
            </a:pPr>
            <a:r>
              <a:rPr lang="en-US" sz="1600" dirty="0"/>
              <a:t>Receive information from pre-configured graphs and spending charts by:</a:t>
            </a:r>
          </a:p>
          <a:p>
            <a:pPr marL="742950" lvl="1" indent="-285750" fontAlgn="base">
              <a:buFont typeface="Arial" panose="020B0604020202020204" pitchFamily="34" charset="0"/>
              <a:buChar char="•"/>
            </a:pPr>
            <a:r>
              <a:rPr lang="en-US" sz="1600" dirty="0"/>
              <a:t>Overall spending, Supplier’s gross total, custom fields for items and documents</a:t>
            </a:r>
          </a:p>
          <a:p>
            <a:pPr marL="285750" indent="-285750" fontAlgn="base">
              <a:buFont typeface="Arial" panose="020B0604020202020204" pitchFamily="34" charset="0"/>
              <a:buChar char="•"/>
            </a:pPr>
            <a:r>
              <a:rPr lang="en-US" sz="1600" dirty="0"/>
              <a:t>Number of Accounts Payable Transactions (invoices marked as paid).</a:t>
            </a:r>
          </a:p>
        </p:txBody>
      </p:sp>
      <p:pic>
        <p:nvPicPr>
          <p:cNvPr id="5" name="Picture 4">
            <a:extLst>
              <a:ext uri="{FF2B5EF4-FFF2-40B4-BE49-F238E27FC236}">
                <a16:creationId xmlns:a16="http://schemas.microsoft.com/office/drawing/2014/main" id="{B9531D85-A2B9-482A-8276-C92C3565D312}"/>
              </a:ext>
            </a:extLst>
          </p:cNvPr>
          <p:cNvPicPr>
            <a:picLocks noChangeAspect="1"/>
          </p:cNvPicPr>
          <p:nvPr/>
        </p:nvPicPr>
        <p:blipFill>
          <a:blip r:embed="rId3"/>
          <a:stretch>
            <a:fillRect/>
          </a:stretch>
        </p:blipFill>
        <p:spPr>
          <a:xfrm>
            <a:off x="145498" y="1714564"/>
            <a:ext cx="1832361" cy="4169778"/>
          </a:xfrm>
          <a:prstGeom prst="rect">
            <a:avLst/>
          </a:prstGeom>
        </p:spPr>
      </p:pic>
      <p:sp>
        <p:nvSpPr>
          <p:cNvPr id="7" name="Arrow: Up 6">
            <a:extLst>
              <a:ext uri="{FF2B5EF4-FFF2-40B4-BE49-F238E27FC236}">
                <a16:creationId xmlns:a16="http://schemas.microsoft.com/office/drawing/2014/main" id="{FA994CB5-BC84-479D-BB4E-652AD95240B5}"/>
              </a:ext>
            </a:extLst>
          </p:cNvPr>
          <p:cNvSpPr/>
          <p:nvPr/>
        </p:nvSpPr>
        <p:spPr>
          <a:xfrm rot="16200000">
            <a:off x="1399055" y="1850370"/>
            <a:ext cx="215315" cy="79786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E680A90-4B59-4A7D-B7F5-59D75D8B43E4}"/>
              </a:ext>
            </a:extLst>
          </p:cNvPr>
          <p:cNvPicPr>
            <a:picLocks noChangeAspect="1"/>
          </p:cNvPicPr>
          <p:nvPr/>
        </p:nvPicPr>
        <p:blipFill>
          <a:blip r:embed="rId4"/>
          <a:stretch>
            <a:fillRect/>
          </a:stretch>
        </p:blipFill>
        <p:spPr>
          <a:xfrm>
            <a:off x="2567106" y="3429000"/>
            <a:ext cx="8351905" cy="3130241"/>
          </a:xfrm>
          <a:prstGeom prst="rect">
            <a:avLst/>
          </a:prstGeom>
        </p:spPr>
      </p:pic>
    </p:spTree>
    <p:extLst>
      <p:ext uri="{BB962C8B-B14F-4D97-AF65-F5344CB8AC3E}">
        <p14:creationId xmlns:p14="http://schemas.microsoft.com/office/powerpoint/2010/main" val="243317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6379C8E-57A3-E1B8-2989-4DB4E2A33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AD8918-E2E6-4A74-5ECA-4B2612F194C1}"/>
              </a:ext>
            </a:extLst>
          </p:cNvPr>
          <p:cNvSpPr>
            <a:spLocks noGrp="1"/>
          </p:cNvSpPr>
          <p:nvPr>
            <p:ph type="title"/>
          </p:nvPr>
        </p:nvSpPr>
        <p:spPr>
          <a:xfrm>
            <a:off x="3771099" y="122655"/>
            <a:ext cx="5125251" cy="1078664"/>
          </a:xfrm>
        </p:spPr>
        <p:txBody>
          <a:bodyPr>
            <a:normAutofit/>
          </a:bodyPr>
          <a:lstStyle/>
          <a:p>
            <a:r>
              <a:rPr lang="en-US" dirty="0">
                <a:solidFill>
                  <a:schemeClr val="bg1"/>
                </a:solidFill>
                <a:latin typeface="Arial" panose="020B0604020202020204" pitchFamily="34" charset="0"/>
                <a:cs typeface="Arial" panose="020B0604020202020204" pitchFamily="34" charset="0"/>
              </a:rPr>
              <a:t>Action Cards</a:t>
            </a:r>
          </a:p>
        </p:txBody>
      </p:sp>
      <p:sp>
        <p:nvSpPr>
          <p:cNvPr id="16" name="Content Placeholder 3">
            <a:extLst>
              <a:ext uri="{FF2B5EF4-FFF2-40B4-BE49-F238E27FC236}">
                <a16:creationId xmlns:a16="http://schemas.microsoft.com/office/drawing/2014/main" id="{D755BCB3-10B3-94E1-508B-582F6DE93194}"/>
              </a:ext>
            </a:extLst>
          </p:cNvPr>
          <p:cNvSpPr>
            <a:spLocks noGrp="1"/>
          </p:cNvSpPr>
          <p:nvPr>
            <p:ph idx="1"/>
          </p:nvPr>
        </p:nvSpPr>
        <p:spPr>
          <a:xfrm>
            <a:off x="1078327" y="1714564"/>
            <a:ext cx="10515600" cy="4351338"/>
          </a:xfrm>
        </p:spPr>
        <p:txBody>
          <a:bodyPr vert="horz" lIns="91440" tIns="45720" rIns="91440" bIns="45720" rtlCol="0" anchor="t">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B181599-E2D8-0F9C-47CD-77BD0838EE88}"/>
              </a:ext>
            </a:extLst>
          </p:cNvPr>
          <p:cNvSpPr txBox="1"/>
          <p:nvPr/>
        </p:nvSpPr>
        <p:spPr>
          <a:xfrm>
            <a:off x="939391" y="1646477"/>
            <a:ext cx="1101952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Precoro uses </a:t>
            </a:r>
            <a:r>
              <a:rPr lang="en-US" sz="1600" b="1" dirty="0"/>
              <a:t>Action Cards</a:t>
            </a:r>
            <a:r>
              <a:rPr lang="en-US" sz="1600" dirty="0"/>
              <a:t> to highlight necessary actions needed from the user by module. The action cards appear on the top portion of the Dashboard, and in the document summary lists in Precoro modules. </a:t>
            </a:r>
          </a:p>
          <a:p>
            <a:endParaRPr lang="en-US" sz="1600" dirty="0"/>
          </a:p>
          <a:p>
            <a:r>
              <a:rPr lang="en-US" sz="1600" dirty="0"/>
              <a:t>Use the action cards above the graphs to see all the actions required by the individual within a certain document type.</a:t>
            </a:r>
          </a:p>
          <a:p>
            <a:br>
              <a:rPr lang="en-US" sz="1600" dirty="0"/>
            </a:br>
            <a:r>
              <a:rPr lang="en-US" sz="1600" dirty="0"/>
              <a:t>You can switch between various document types (i.e. PR, PO, Invoices) by clicking on their corresponding name.</a:t>
            </a:r>
            <a:br>
              <a:rPr lang="en-US" sz="1600" dirty="0"/>
            </a:br>
            <a:br>
              <a:rPr lang="en-US" sz="1600" dirty="0"/>
            </a:br>
            <a:r>
              <a:rPr lang="en-US" sz="1600" dirty="0"/>
              <a:t>Selecting the necessary document tab and clicking on the action card will redirect you to the needed page and will filter out the documents accordingly.</a:t>
            </a:r>
          </a:p>
          <a:p>
            <a:br>
              <a:rPr lang="en-US" sz="1600" dirty="0"/>
            </a:br>
            <a:r>
              <a:rPr lang="en-US" sz="1600" i="1" dirty="0"/>
              <a:t>For example:</a:t>
            </a:r>
            <a:r>
              <a:rPr lang="en-US" sz="1600" dirty="0"/>
              <a:t> when you click on “Draft” action card within Purchase Requisitions, Precoro will filter out all your PRs that haven’t yet been submitted.</a:t>
            </a:r>
            <a:endParaRPr lang="en-US" sz="1600" dirty="0">
              <a:latin typeface="Arial Black"/>
              <a:ea typeface="Calibri"/>
              <a:cs typeface="Calibri"/>
            </a:endParaRPr>
          </a:p>
        </p:txBody>
      </p:sp>
      <p:pic>
        <p:nvPicPr>
          <p:cNvPr id="5" name="Picture 4">
            <a:extLst>
              <a:ext uri="{FF2B5EF4-FFF2-40B4-BE49-F238E27FC236}">
                <a16:creationId xmlns:a16="http://schemas.microsoft.com/office/drawing/2014/main" id="{67C11F13-2818-4876-9EEF-47BCE2B9E43B}"/>
              </a:ext>
            </a:extLst>
          </p:cNvPr>
          <p:cNvPicPr>
            <a:picLocks noChangeAspect="1"/>
          </p:cNvPicPr>
          <p:nvPr/>
        </p:nvPicPr>
        <p:blipFill>
          <a:blip r:embed="rId3"/>
          <a:stretch>
            <a:fillRect/>
          </a:stretch>
        </p:blipFill>
        <p:spPr>
          <a:xfrm>
            <a:off x="3573876" y="5138623"/>
            <a:ext cx="4448796" cy="1400370"/>
          </a:xfrm>
          <a:prstGeom prst="rect">
            <a:avLst/>
          </a:prstGeom>
        </p:spPr>
      </p:pic>
      <p:pic>
        <p:nvPicPr>
          <p:cNvPr id="6" name="Picture 5">
            <a:extLst>
              <a:ext uri="{FF2B5EF4-FFF2-40B4-BE49-F238E27FC236}">
                <a16:creationId xmlns:a16="http://schemas.microsoft.com/office/drawing/2014/main" id="{B2527C0B-45ED-4CBF-B0BC-1529AC167AF0}"/>
              </a:ext>
            </a:extLst>
          </p:cNvPr>
          <p:cNvPicPr>
            <a:picLocks noChangeAspect="1"/>
          </p:cNvPicPr>
          <p:nvPr/>
        </p:nvPicPr>
        <p:blipFill>
          <a:blip r:embed="rId4"/>
          <a:stretch>
            <a:fillRect/>
          </a:stretch>
        </p:blipFill>
        <p:spPr>
          <a:xfrm>
            <a:off x="3085680" y="4501325"/>
            <a:ext cx="6020640" cy="428685"/>
          </a:xfrm>
          <a:prstGeom prst="rect">
            <a:avLst/>
          </a:prstGeom>
        </p:spPr>
      </p:pic>
    </p:spTree>
    <p:extLst>
      <p:ext uri="{BB962C8B-B14F-4D97-AF65-F5344CB8AC3E}">
        <p14:creationId xmlns:p14="http://schemas.microsoft.com/office/powerpoint/2010/main" val="150856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mplates xmlns="85128d43-7e9f-4714-989d-4aa98e976a98" xsi:nil="true"/>
    <Invited_Students xmlns="85128d43-7e9f-4714-989d-4aa98e976a98" xsi:nil="true"/>
    <Is_Collaboration_Space_Locked xmlns="85128d43-7e9f-4714-989d-4aa98e976a98" xsi:nil="true"/>
    <Self_Registration_Enabled xmlns="85128d43-7e9f-4714-989d-4aa98e976a98" xsi:nil="true"/>
    <Teachers xmlns="85128d43-7e9f-4714-989d-4aa98e976a98">
      <UserInfo>
        <DisplayName/>
        <AccountId xsi:nil="true"/>
        <AccountType/>
      </UserInfo>
    </Teachers>
    <Student_Groups xmlns="85128d43-7e9f-4714-989d-4aa98e976a98">
      <UserInfo>
        <DisplayName/>
        <AccountId xsi:nil="true"/>
        <AccountType/>
      </UserInfo>
    </Student_Groups>
    <_activity xmlns="85128d43-7e9f-4714-989d-4aa98e976a98" xsi:nil="true"/>
    <NotebookType xmlns="85128d43-7e9f-4714-989d-4aa98e976a98" xsi:nil="true"/>
    <CultureName xmlns="85128d43-7e9f-4714-989d-4aa98e976a98" xsi:nil="true"/>
    <Students xmlns="85128d43-7e9f-4714-989d-4aa98e976a98">
      <UserInfo>
        <DisplayName/>
        <AccountId xsi:nil="true"/>
        <AccountType/>
      </UserInfo>
    </Students>
    <AppVersion xmlns="85128d43-7e9f-4714-989d-4aa98e976a98" xsi:nil="true"/>
    <Has_Teacher_Only_SectionGroup xmlns="85128d43-7e9f-4714-989d-4aa98e976a98" xsi:nil="true"/>
    <FolderType xmlns="85128d43-7e9f-4714-989d-4aa98e976a98" xsi:nil="true"/>
    <Owner xmlns="85128d43-7e9f-4714-989d-4aa98e976a98">
      <UserInfo>
        <DisplayName/>
        <AccountId xsi:nil="true"/>
        <AccountType/>
      </UserInfo>
    </Owner>
    <Invited_Teachers xmlns="85128d43-7e9f-4714-989d-4aa98e976a98" xsi:nil="true"/>
    <DefaultSectionNames xmlns="85128d43-7e9f-4714-989d-4aa98e976a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5ED0FBC967A943A2F302339E4500A1" ma:contentTypeVersion="33" ma:contentTypeDescription="Create a new document." ma:contentTypeScope="" ma:versionID="f43432547183297a2bde888e542df4cb">
  <xsd:schema xmlns:xsd="http://www.w3.org/2001/XMLSchema" xmlns:xs="http://www.w3.org/2001/XMLSchema" xmlns:p="http://schemas.microsoft.com/office/2006/metadata/properties" xmlns:ns3="85128d43-7e9f-4714-989d-4aa98e976a98" xmlns:ns4="0682fa79-64d5-400e-b08c-c143d158695e" targetNamespace="http://schemas.microsoft.com/office/2006/metadata/properties" ma:root="true" ma:fieldsID="d1da13b67c0c0c0f399420cb70c142e7" ns3:_="" ns4:_="">
    <xsd:import namespace="85128d43-7e9f-4714-989d-4aa98e976a98"/>
    <xsd:import namespace="0682fa79-64d5-400e-b08c-c143d158695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_activity" minOccurs="0"/>
                <xsd:element ref="ns3:MediaServiceObjectDetectorVersions" minOccurs="0"/>
                <xsd:element ref="ns3:MediaServiceSearchProperties" minOccurs="0"/>
                <xsd:element ref="ns3:MediaServiceSystemTag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128d43-7e9f-4714-989d-4aa98e976a9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8" nillable="true" ma:displayName="Default Section Names" ma:internalName="DefaultSectionNames">
      <xsd:simpleType>
        <xsd:restriction base="dms:Note">
          <xsd:maxLength value="255"/>
        </xsd:restriction>
      </xsd:simpleType>
    </xsd:element>
    <xsd:element name="Templates" ma:index="19" nillable="true" ma:displayName="Templates" ma:internalName="Templates">
      <xsd:simpleType>
        <xsd:restriction base="dms:Note">
          <xsd:maxLength value="255"/>
        </xsd:restriction>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_activity" ma:index="35" nillable="true" ma:displayName="_activity" ma:hidden="true" ma:internalName="_activity">
      <xsd:simpleType>
        <xsd:restriction base="dms:Note"/>
      </xsd:simpleType>
    </xsd:element>
    <xsd:element name="MediaServiceObjectDetectorVersions" ma:index="36" nillable="true" ma:displayName="MediaServiceObjectDetectorVersions" ma:hidden="true" ma:indexed="true" ma:internalName="MediaServiceObjectDetectorVersions" ma:readOnly="true">
      <xsd:simpleType>
        <xsd:restriction base="dms:Text"/>
      </xsd:simpleType>
    </xsd:element>
    <xsd:element name="MediaServiceSearchProperties" ma:index="37" nillable="true" ma:displayName="MediaServiceSearchProperties" ma:hidden="true" ma:internalName="MediaServiceSearchProperties" ma:readOnly="true">
      <xsd:simpleType>
        <xsd:restriction base="dms:Note"/>
      </xsd:simpleType>
    </xsd:element>
    <xsd:element name="MediaServiceSystemTags" ma:index="38" nillable="true" ma:displayName="MediaServiceSystemTags" ma:hidden="true" ma:internalName="MediaServiceSystemTags" ma:readOnly="true">
      <xsd:simpleType>
        <xsd:restriction base="dms:Note"/>
      </xsd:simpleType>
    </xsd:element>
    <xsd:element name="MediaLengthInSeconds" ma:index="39" nillable="true" ma:displayName="MediaLengthInSeconds" ma:hidden="true" ma:internalName="MediaLengthInSeconds" ma:readOnly="true">
      <xsd:simpleType>
        <xsd:restriction base="dms:Unknown"/>
      </xsd:simpleType>
    </xsd:element>
    <xsd:element name="MediaServiceLocation" ma:index="4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82fa79-64d5-400e-b08c-c143d158695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82BE5F-80E3-4454-A2DA-D293D4332CFE}">
  <ds:schemaRefs>
    <ds:schemaRef ds:uri="http://schemas.microsoft.com/sharepoint/v3/contenttype/forms"/>
  </ds:schemaRefs>
</ds:datastoreItem>
</file>

<file path=customXml/itemProps2.xml><?xml version="1.0" encoding="utf-8"?>
<ds:datastoreItem xmlns:ds="http://schemas.openxmlformats.org/officeDocument/2006/customXml" ds:itemID="{184EC3DB-86CC-4CE1-98C2-2B96F22EF7BE}">
  <ds:schemaRefs>
    <ds:schemaRef ds:uri="http://purl.org/dc/dcmitype/"/>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0682fa79-64d5-400e-b08c-c143d158695e"/>
    <ds:schemaRef ds:uri="http://purl.org/dc/terms/"/>
    <ds:schemaRef ds:uri="http://schemas.openxmlformats.org/package/2006/metadata/core-properties"/>
    <ds:schemaRef ds:uri="85128d43-7e9f-4714-989d-4aa98e976a98"/>
  </ds:schemaRefs>
</ds:datastoreItem>
</file>

<file path=customXml/itemProps3.xml><?xml version="1.0" encoding="utf-8"?>
<ds:datastoreItem xmlns:ds="http://schemas.openxmlformats.org/officeDocument/2006/customXml" ds:itemID="{75265D92-71E4-44E2-A068-3BFFB09209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128d43-7e9f-4714-989d-4aa98e976a98"/>
    <ds:schemaRef ds:uri="0682fa79-64d5-400e-b08c-c143d1586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1850</TotalTime>
  <Words>4696</Words>
  <Application>Microsoft Office PowerPoint</Application>
  <PresentationFormat>Widescreen</PresentationFormat>
  <Paragraphs>408</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Arial Black</vt:lpstr>
      <vt:lpstr>Calibri</vt:lpstr>
      <vt:lpstr>Calibri Light</vt:lpstr>
      <vt:lpstr>Inter</vt:lpstr>
      <vt:lpstr>Office Theme</vt:lpstr>
      <vt:lpstr>Procurement Software: Precoro</vt:lpstr>
      <vt:lpstr>What is Precoro?</vt:lpstr>
      <vt:lpstr>Workflow</vt:lpstr>
      <vt:lpstr>How to Log-in</vt:lpstr>
      <vt:lpstr>Precoro Mobile App</vt:lpstr>
      <vt:lpstr>User’s Profile &amp; Vacation Mode</vt:lpstr>
      <vt:lpstr>Email Preferences</vt:lpstr>
      <vt:lpstr>General Dashboard</vt:lpstr>
      <vt:lpstr>Action Cards</vt:lpstr>
      <vt:lpstr>Side Panel Navigation</vt:lpstr>
      <vt:lpstr>Document Summary List</vt:lpstr>
      <vt:lpstr>Advanced Filters- Document Summary</vt:lpstr>
      <vt:lpstr>Precoro Support Team</vt:lpstr>
      <vt:lpstr>Glenville State University Policy Changes</vt:lpstr>
      <vt:lpstr>Updated Changes</vt:lpstr>
      <vt:lpstr>Updated Changes</vt:lpstr>
      <vt:lpstr>Purchase Requisitions</vt:lpstr>
      <vt:lpstr>Purchase Requisition Creation</vt:lpstr>
      <vt:lpstr>Purchase Requisition Header Information</vt:lpstr>
      <vt:lpstr>Purchase Requisition Header Information</vt:lpstr>
      <vt:lpstr>Adding Items to the Requisition</vt:lpstr>
      <vt:lpstr>Adding an Item to the Requisition</vt:lpstr>
      <vt:lpstr>Requesting a New Supplier</vt:lpstr>
      <vt:lpstr>Notes and Comments</vt:lpstr>
      <vt:lpstr>Attachments</vt:lpstr>
      <vt:lpstr>Review and Finalize the Requisition</vt:lpstr>
      <vt:lpstr>Editing the Purchase Requisition</vt:lpstr>
      <vt:lpstr>Deleting the Purchase Requisition</vt:lpstr>
      <vt:lpstr>Cancelling the Purchase Requisition</vt:lpstr>
      <vt:lpstr>Duplicating the Purchase Requisition</vt:lpstr>
      <vt:lpstr>Revising the Purchase Requisition</vt:lpstr>
      <vt:lpstr>Purchase Requisition Revision History</vt:lpstr>
      <vt:lpstr>Creating a Punchout Purchase Requisition</vt:lpstr>
      <vt:lpstr>Creating a Punchout Purchase Requisition (Continued)</vt:lpstr>
      <vt:lpstr>FAQ: Incorrect Punchout Order</vt:lpstr>
      <vt:lpstr>Tracking Purchase Requisitions by Status</vt:lpstr>
      <vt:lpstr>Purchase Orders</vt:lpstr>
      <vt:lpstr>How to Track a Purchase Order</vt:lpstr>
      <vt:lpstr>Receipts (Receiving Reports)</vt:lpstr>
      <vt:lpstr>Receipts</vt:lpstr>
      <vt:lpstr>Receipt Creation</vt:lpstr>
      <vt:lpstr>Identify Received Items &amp; Quantities</vt:lpstr>
      <vt:lpstr>Receipt Header Creation</vt:lpstr>
      <vt:lpstr>Receipt: Revision or Cancellation</vt:lpstr>
      <vt:lpstr>Tracking Receipts by Status</vt:lpstr>
      <vt:lpstr>Invoices</vt:lpstr>
      <vt:lpstr>Invoice Creation</vt:lpstr>
      <vt:lpstr>Invoice Creation</vt:lpstr>
      <vt:lpstr>Invoice Creation- Add from Purchase Order</vt:lpstr>
      <vt:lpstr>Invoice Creation- Add from Purchase Order</vt:lpstr>
      <vt:lpstr>Invoice Creation- Add Invoice with OCR</vt:lpstr>
      <vt:lpstr>Travel Authorizations (Expenses)</vt:lpstr>
      <vt:lpstr>Expense Creation</vt:lpstr>
      <vt:lpstr>Expense Creation</vt:lpstr>
      <vt:lpstr>Expense Creation</vt:lpstr>
      <vt:lpstr>Revising Expense Document</vt:lpstr>
      <vt:lpstr>Travel Request Creation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Update</dc:title>
  <dc:creator>Dustin.Crutchfield</dc:creator>
  <cp:lastModifiedBy>Bri Hetrick</cp:lastModifiedBy>
  <cp:revision>365</cp:revision>
  <cp:lastPrinted>2024-01-23T21:22:34Z</cp:lastPrinted>
  <dcterms:created xsi:type="dcterms:W3CDTF">2021-04-15T14:46:10Z</dcterms:created>
  <dcterms:modified xsi:type="dcterms:W3CDTF">2026-05-12T18:24:59Z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0x010100265ED0FBC967A943A2F302339E4500A1</vt:lpwstr>
  </property>
</Properties>
</file>